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72" r:id="rId11"/>
    <p:sldId id="273" r:id="rId12"/>
    <p:sldId id="274" r:id="rId13"/>
    <p:sldId id="275" r:id="rId14"/>
    <p:sldId id="315" r:id="rId15"/>
    <p:sldId id="307" r:id="rId16"/>
    <p:sldId id="308" r:id="rId17"/>
    <p:sldId id="309" r:id="rId18"/>
    <p:sldId id="310" r:id="rId19"/>
    <p:sldId id="311" r:id="rId20"/>
    <p:sldId id="312" r:id="rId21"/>
    <p:sldId id="316" r:id="rId22"/>
    <p:sldId id="314"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21" r:id="rId53"/>
    <p:sldId id="330" r:id="rId54"/>
    <p:sldId id="331" r:id="rId55"/>
    <p:sldId id="322" r:id="rId56"/>
    <p:sldId id="328" r:id="rId57"/>
    <p:sldId id="329" r:id="rId58"/>
    <p:sldId id="323" r:id="rId59"/>
    <p:sldId id="324" r:id="rId60"/>
    <p:sldId id="325" r:id="rId61"/>
    <p:sldId id="326" r:id="rId62"/>
    <p:sldId id="327" r:id="rId63"/>
    <p:sldId id="320" r:id="rId64"/>
    <p:sldId id="332" r:id="rId65"/>
    <p:sldId id="319" r:id="rId66"/>
    <p:sldId id="305" r:id="rId67"/>
    <p:sldId id="306" r:id="rId6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hael Sierk" initials="" lastIdx="1" clrIdx="0"/>
  <p:cmAuthor id="1" name="lye6" initials="" lastIdx="1" clrIdx="1"/>
  <p:cmAuthor id="2" name="Serghei Mangul" initials="" lastIdx="2"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15"/>
    <p:restoredTop sz="88376"/>
  </p:normalViewPr>
  <p:slideViewPr>
    <p:cSldViewPr snapToGrid="0">
      <p:cViewPr varScale="1">
        <p:scale>
          <a:sx n="68" d="100"/>
          <a:sy n="68" d="100"/>
        </p:scale>
        <p:origin x="208" y="4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1-30T02:53:57.231" idx="1">
    <p:pos x="6000" y="0"/>
    <p:text>Agree! Maybe a more comprehensive exercise than need use almost all the command introduced in this lecture. 
And also, maybe the students will also appreciate several TH exercises. 
I feel the best way to remember those command line is through practice.</p:text>
  </p:cm>
  <p:cm authorId="2" dt="2018-11-30T06:10:08.360" idx="1">
    <p:pos x="6000" y="0"/>
    <p:text>agree! let's think about the real exercise!</p:text>
  </p:cm>
  <p:cm authorId="0" dt="2019-05-21T10:36:07.308" idx="1">
    <p:pos x="6000" y="0"/>
    <p:text>I think this could be expanded to provide exercises (possibly to be turned in).</p:text>
  </p:cm>
  <p:cm authorId="2" dt="2019-05-21T10:36:07.308" idx="2">
    <p:pos x="6000" y="0"/>
    <p:text>+lye6@ncsu.edu What does it mean TH exercises?</p:text>
  </p:cm>
</p:cmLst>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hyperlink" Target="https://colab.research.google.com/" TargetMode="External"/><Relationship Id="rId5" Type="http://schemas.openxmlformats.org/officeDocument/2006/relationships/image" Target="../media/image22.svg"/><Relationship Id="rId4" Type="http://schemas.openxmlformats.org/officeDocument/2006/relationships/image" Target="../media/image21.png"/></Relationships>
</file>

<file path=ppt/diagrams/_rels/data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5" Type="http://schemas.openxmlformats.org/officeDocument/2006/relationships/hyperlink" Target="https://colab.research.google.com/" TargetMode="External"/><Relationship Id="rId4" Type="http://schemas.openxmlformats.org/officeDocument/2006/relationships/image" Target="../media/image2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486835-6087-4C7E-9948-D3A1194A4B50}"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9DD011BA-0754-4DC9-A5AD-C96980B6AFE4}">
      <dgm:prSet/>
      <dgm:spPr/>
      <dgm:t>
        <a:bodyPr/>
        <a:lstStyle/>
        <a:p>
          <a:r>
            <a:rPr lang="en-US" b="0" i="0"/>
            <a:t>Most new bioinformatics software is created for Unix</a:t>
          </a:r>
          <a:endParaRPr lang="en-US"/>
        </a:p>
      </dgm:t>
    </dgm:pt>
    <dgm:pt modelId="{7E50297C-CBB6-4215-8C6F-1672E4D5A561}" type="parTrans" cxnId="{6051F65F-59F3-4361-924E-462C5923FF27}">
      <dgm:prSet/>
      <dgm:spPr/>
      <dgm:t>
        <a:bodyPr/>
        <a:lstStyle/>
        <a:p>
          <a:endParaRPr lang="en-US"/>
        </a:p>
      </dgm:t>
    </dgm:pt>
    <dgm:pt modelId="{42BDB8BD-3CDC-4CD7-8692-B579A3D36238}" type="sibTrans" cxnId="{6051F65F-59F3-4361-924E-462C5923FF27}">
      <dgm:prSet/>
      <dgm:spPr/>
      <dgm:t>
        <a:bodyPr/>
        <a:lstStyle/>
        <a:p>
          <a:endParaRPr lang="en-US"/>
        </a:p>
      </dgm:t>
    </dgm:pt>
    <dgm:pt modelId="{3D33FFD1-7118-400D-A293-16828FDE9F50}">
      <dgm:prSet/>
      <dgm:spPr/>
      <dgm:t>
        <a:bodyPr/>
        <a:lstStyle/>
        <a:p>
          <a:r>
            <a:rPr lang="en-US" b="0" i="0"/>
            <a:t>Unix is very </a:t>
          </a:r>
          <a:r>
            <a:rPr lang="en-US" b="1" i="0"/>
            <a:t>efficient </a:t>
          </a:r>
          <a:endParaRPr lang="en-US"/>
        </a:p>
      </dgm:t>
    </dgm:pt>
    <dgm:pt modelId="{ECDF1981-FF37-4B64-BA31-CA605B5A5E2D}" type="parTrans" cxnId="{A10CA01A-D0C6-4C10-B7CC-0442E230BCA5}">
      <dgm:prSet/>
      <dgm:spPr/>
      <dgm:t>
        <a:bodyPr/>
        <a:lstStyle/>
        <a:p>
          <a:endParaRPr lang="en-US"/>
        </a:p>
      </dgm:t>
    </dgm:pt>
    <dgm:pt modelId="{0E977CC2-DA6C-45A5-A338-76B72F7C8694}" type="sibTrans" cxnId="{A10CA01A-D0C6-4C10-B7CC-0442E230BCA5}">
      <dgm:prSet/>
      <dgm:spPr/>
      <dgm:t>
        <a:bodyPr/>
        <a:lstStyle/>
        <a:p>
          <a:endParaRPr lang="en-US"/>
        </a:p>
      </dgm:t>
    </dgm:pt>
    <dgm:pt modelId="{A4CB1125-58F6-4EA6-BB19-10E578038BC0}">
      <dgm:prSet/>
      <dgm:spPr/>
      <dgm:t>
        <a:bodyPr/>
        <a:lstStyle/>
        <a:p>
          <a:r>
            <a:rPr lang="en-US" b="0" i="0"/>
            <a:t>manage extremely </a:t>
          </a:r>
          <a:r>
            <a:rPr lang="en-US" b="1" i="0"/>
            <a:t>huge amounts of data</a:t>
          </a:r>
          <a:endParaRPr lang="en-US"/>
        </a:p>
      </dgm:t>
    </dgm:pt>
    <dgm:pt modelId="{4D8843AF-2134-47A7-B3F4-AECFA819B69F}" type="parTrans" cxnId="{3232A916-627A-4FF5-98E9-273F54F7E4CE}">
      <dgm:prSet/>
      <dgm:spPr/>
      <dgm:t>
        <a:bodyPr/>
        <a:lstStyle/>
        <a:p>
          <a:endParaRPr lang="en-US"/>
        </a:p>
      </dgm:t>
    </dgm:pt>
    <dgm:pt modelId="{92853A9F-E65F-4D4A-BB31-DA1F011C8CE4}" type="sibTrans" cxnId="{3232A916-627A-4FF5-98E9-273F54F7E4CE}">
      <dgm:prSet/>
      <dgm:spPr/>
      <dgm:t>
        <a:bodyPr/>
        <a:lstStyle/>
        <a:p>
          <a:endParaRPr lang="en-US"/>
        </a:p>
      </dgm:t>
    </dgm:pt>
    <dgm:pt modelId="{4C4FD16E-4EA7-487C-AE23-582AD8576699}">
      <dgm:prSet/>
      <dgm:spPr/>
      <dgm:t>
        <a:bodyPr/>
        <a:lstStyle/>
        <a:p>
          <a:r>
            <a:rPr lang="en-US" b="0" i="0"/>
            <a:t>It is </a:t>
          </a:r>
          <a:r>
            <a:rPr lang="en-US" b="1" i="0"/>
            <a:t>very popular</a:t>
          </a:r>
          <a:r>
            <a:rPr lang="en-US" b="0" i="0"/>
            <a:t>, so it is easy to find information and get help </a:t>
          </a:r>
          <a:endParaRPr lang="en-US"/>
        </a:p>
      </dgm:t>
    </dgm:pt>
    <dgm:pt modelId="{1FBA069B-C6E7-4353-A04D-5C6979554D55}" type="parTrans" cxnId="{C70F3425-510C-49D2-BB03-9BAF23CC6D38}">
      <dgm:prSet/>
      <dgm:spPr/>
      <dgm:t>
        <a:bodyPr/>
        <a:lstStyle/>
        <a:p>
          <a:endParaRPr lang="en-US"/>
        </a:p>
      </dgm:t>
    </dgm:pt>
    <dgm:pt modelId="{1B0E5D03-235C-477F-960F-FFB48686425C}" type="sibTrans" cxnId="{C70F3425-510C-49D2-BB03-9BAF23CC6D38}">
      <dgm:prSet/>
      <dgm:spPr/>
      <dgm:t>
        <a:bodyPr/>
        <a:lstStyle/>
        <a:p>
          <a:endParaRPr lang="en-US"/>
        </a:p>
      </dgm:t>
    </dgm:pt>
    <dgm:pt modelId="{595BAE4F-EB94-4F8F-9637-E03D2887D949}">
      <dgm:prSet/>
      <dgm:spPr/>
      <dgm:t>
        <a:bodyPr/>
        <a:lstStyle/>
        <a:p>
          <a:r>
            <a:rPr lang="en-US" b="0" i="0"/>
            <a:t>Unix is very </a:t>
          </a:r>
          <a:r>
            <a:rPr lang="en-US" b="1" i="0"/>
            <a:t>stable</a:t>
          </a:r>
          <a:r>
            <a:rPr lang="en-US" b="0" i="0"/>
            <a:t> - computers running Unix almost never crash </a:t>
          </a:r>
          <a:endParaRPr lang="en-US"/>
        </a:p>
      </dgm:t>
    </dgm:pt>
    <dgm:pt modelId="{269FD6ED-E624-4754-88DC-FD842D76C65A}" type="parTrans" cxnId="{29F5654E-E156-4D7F-A14C-747E6360810B}">
      <dgm:prSet/>
      <dgm:spPr/>
      <dgm:t>
        <a:bodyPr/>
        <a:lstStyle/>
        <a:p>
          <a:endParaRPr lang="en-US"/>
        </a:p>
      </dgm:t>
    </dgm:pt>
    <dgm:pt modelId="{419F56DA-47CD-43BF-B19B-5D008FC03F4A}" type="sibTrans" cxnId="{29F5654E-E156-4D7F-A14C-747E6360810B}">
      <dgm:prSet/>
      <dgm:spPr/>
      <dgm:t>
        <a:bodyPr/>
        <a:lstStyle/>
        <a:p>
          <a:endParaRPr lang="en-US"/>
        </a:p>
      </dgm:t>
    </dgm:pt>
    <dgm:pt modelId="{03894D70-AC79-724D-B6A3-DC47FA7F8AD1}" type="pres">
      <dgm:prSet presAssocID="{0B486835-6087-4C7E-9948-D3A1194A4B50}" presName="matrix" presStyleCnt="0">
        <dgm:presLayoutVars>
          <dgm:chMax val="1"/>
          <dgm:dir/>
          <dgm:resizeHandles val="exact"/>
        </dgm:presLayoutVars>
      </dgm:prSet>
      <dgm:spPr/>
    </dgm:pt>
    <dgm:pt modelId="{34004067-CFAD-C34A-AF4D-E8C4323E65B7}" type="pres">
      <dgm:prSet presAssocID="{0B486835-6087-4C7E-9948-D3A1194A4B50}" presName="diamond" presStyleLbl="bgShp" presStyleIdx="0" presStyleCnt="1"/>
      <dgm:spPr/>
    </dgm:pt>
    <dgm:pt modelId="{12D9D0CA-DAA0-A54E-9D71-C626A4DDE76D}" type="pres">
      <dgm:prSet presAssocID="{0B486835-6087-4C7E-9948-D3A1194A4B50}" presName="quad1" presStyleLbl="node1" presStyleIdx="0" presStyleCnt="4">
        <dgm:presLayoutVars>
          <dgm:chMax val="0"/>
          <dgm:chPref val="0"/>
          <dgm:bulletEnabled val="1"/>
        </dgm:presLayoutVars>
      </dgm:prSet>
      <dgm:spPr/>
    </dgm:pt>
    <dgm:pt modelId="{FB3218EE-2C5D-1B43-8B6C-3AF89E1736AE}" type="pres">
      <dgm:prSet presAssocID="{0B486835-6087-4C7E-9948-D3A1194A4B50}" presName="quad2" presStyleLbl="node1" presStyleIdx="1" presStyleCnt="4">
        <dgm:presLayoutVars>
          <dgm:chMax val="0"/>
          <dgm:chPref val="0"/>
          <dgm:bulletEnabled val="1"/>
        </dgm:presLayoutVars>
      </dgm:prSet>
      <dgm:spPr/>
    </dgm:pt>
    <dgm:pt modelId="{0B05E629-D7E8-0F48-ABAB-4D3874B14545}" type="pres">
      <dgm:prSet presAssocID="{0B486835-6087-4C7E-9948-D3A1194A4B50}" presName="quad3" presStyleLbl="node1" presStyleIdx="2" presStyleCnt="4">
        <dgm:presLayoutVars>
          <dgm:chMax val="0"/>
          <dgm:chPref val="0"/>
          <dgm:bulletEnabled val="1"/>
        </dgm:presLayoutVars>
      </dgm:prSet>
      <dgm:spPr/>
    </dgm:pt>
    <dgm:pt modelId="{1C9A5A54-3057-554B-BFC8-CB9330B9E9B1}" type="pres">
      <dgm:prSet presAssocID="{0B486835-6087-4C7E-9948-D3A1194A4B50}" presName="quad4" presStyleLbl="node1" presStyleIdx="3" presStyleCnt="4">
        <dgm:presLayoutVars>
          <dgm:chMax val="0"/>
          <dgm:chPref val="0"/>
          <dgm:bulletEnabled val="1"/>
        </dgm:presLayoutVars>
      </dgm:prSet>
      <dgm:spPr/>
    </dgm:pt>
  </dgm:ptLst>
  <dgm:cxnLst>
    <dgm:cxn modelId="{3232A916-627A-4FF5-98E9-273F54F7E4CE}" srcId="{3D33FFD1-7118-400D-A293-16828FDE9F50}" destId="{A4CB1125-58F6-4EA6-BB19-10E578038BC0}" srcOrd="0" destOrd="0" parTransId="{4D8843AF-2134-47A7-B3F4-AECFA819B69F}" sibTransId="{92853A9F-E65F-4D4A-BB31-DA1F011C8CE4}"/>
    <dgm:cxn modelId="{A10CA01A-D0C6-4C10-B7CC-0442E230BCA5}" srcId="{0B486835-6087-4C7E-9948-D3A1194A4B50}" destId="{3D33FFD1-7118-400D-A293-16828FDE9F50}" srcOrd="1" destOrd="0" parTransId="{ECDF1981-FF37-4B64-BA31-CA605B5A5E2D}" sibTransId="{0E977CC2-DA6C-45A5-A338-76B72F7C8694}"/>
    <dgm:cxn modelId="{C70F3425-510C-49D2-BB03-9BAF23CC6D38}" srcId="{0B486835-6087-4C7E-9948-D3A1194A4B50}" destId="{4C4FD16E-4EA7-487C-AE23-582AD8576699}" srcOrd="2" destOrd="0" parTransId="{1FBA069B-C6E7-4353-A04D-5C6979554D55}" sibTransId="{1B0E5D03-235C-477F-960F-FFB48686425C}"/>
    <dgm:cxn modelId="{2A9E102B-E007-F94C-9F89-D0A2C0924D60}" type="presOf" srcId="{4C4FD16E-4EA7-487C-AE23-582AD8576699}" destId="{0B05E629-D7E8-0F48-ABAB-4D3874B14545}" srcOrd="0" destOrd="0" presId="urn:microsoft.com/office/officeart/2005/8/layout/matrix3"/>
    <dgm:cxn modelId="{4973872E-B11F-0F45-A9C5-74A363A791A1}" type="presOf" srcId="{595BAE4F-EB94-4F8F-9637-E03D2887D949}" destId="{1C9A5A54-3057-554B-BFC8-CB9330B9E9B1}" srcOrd="0" destOrd="0" presId="urn:microsoft.com/office/officeart/2005/8/layout/matrix3"/>
    <dgm:cxn modelId="{29F5654E-E156-4D7F-A14C-747E6360810B}" srcId="{0B486835-6087-4C7E-9948-D3A1194A4B50}" destId="{595BAE4F-EB94-4F8F-9637-E03D2887D949}" srcOrd="3" destOrd="0" parTransId="{269FD6ED-E624-4754-88DC-FD842D76C65A}" sibTransId="{419F56DA-47CD-43BF-B19B-5D008FC03F4A}"/>
    <dgm:cxn modelId="{6051F65F-59F3-4361-924E-462C5923FF27}" srcId="{0B486835-6087-4C7E-9948-D3A1194A4B50}" destId="{9DD011BA-0754-4DC9-A5AD-C96980B6AFE4}" srcOrd="0" destOrd="0" parTransId="{7E50297C-CBB6-4215-8C6F-1672E4D5A561}" sibTransId="{42BDB8BD-3CDC-4CD7-8692-B579A3D36238}"/>
    <dgm:cxn modelId="{D14D829D-2454-9D4F-8132-997E2722ACBD}" type="presOf" srcId="{0B486835-6087-4C7E-9948-D3A1194A4B50}" destId="{03894D70-AC79-724D-B6A3-DC47FA7F8AD1}" srcOrd="0" destOrd="0" presId="urn:microsoft.com/office/officeart/2005/8/layout/matrix3"/>
    <dgm:cxn modelId="{F61253B8-FC98-524E-8CCB-4973523A0DC8}" type="presOf" srcId="{9DD011BA-0754-4DC9-A5AD-C96980B6AFE4}" destId="{12D9D0CA-DAA0-A54E-9D71-C626A4DDE76D}" srcOrd="0" destOrd="0" presId="urn:microsoft.com/office/officeart/2005/8/layout/matrix3"/>
    <dgm:cxn modelId="{BBB70DCB-2D86-7A4C-A966-BA8429A4B396}" type="presOf" srcId="{A4CB1125-58F6-4EA6-BB19-10E578038BC0}" destId="{FB3218EE-2C5D-1B43-8B6C-3AF89E1736AE}" srcOrd="0" destOrd="1" presId="urn:microsoft.com/office/officeart/2005/8/layout/matrix3"/>
    <dgm:cxn modelId="{07BCB2FD-59A1-9F48-9D7F-1C6680D2E74C}" type="presOf" srcId="{3D33FFD1-7118-400D-A293-16828FDE9F50}" destId="{FB3218EE-2C5D-1B43-8B6C-3AF89E1736AE}" srcOrd="0" destOrd="0" presId="urn:microsoft.com/office/officeart/2005/8/layout/matrix3"/>
    <dgm:cxn modelId="{86C10FE1-265F-0945-9029-0438A819AEB5}" type="presParOf" srcId="{03894D70-AC79-724D-B6A3-DC47FA7F8AD1}" destId="{34004067-CFAD-C34A-AF4D-E8C4323E65B7}" srcOrd="0" destOrd="0" presId="urn:microsoft.com/office/officeart/2005/8/layout/matrix3"/>
    <dgm:cxn modelId="{71873681-C4B9-BB44-BE00-FDD03606A3B2}" type="presParOf" srcId="{03894D70-AC79-724D-B6A3-DC47FA7F8AD1}" destId="{12D9D0CA-DAA0-A54E-9D71-C626A4DDE76D}" srcOrd="1" destOrd="0" presId="urn:microsoft.com/office/officeart/2005/8/layout/matrix3"/>
    <dgm:cxn modelId="{45F52A1F-DD15-684B-8100-C863D21B343A}" type="presParOf" srcId="{03894D70-AC79-724D-B6A3-DC47FA7F8AD1}" destId="{FB3218EE-2C5D-1B43-8B6C-3AF89E1736AE}" srcOrd="2" destOrd="0" presId="urn:microsoft.com/office/officeart/2005/8/layout/matrix3"/>
    <dgm:cxn modelId="{6EA7CE21-FA5F-3341-BC0D-D1B9BA7C6E81}" type="presParOf" srcId="{03894D70-AC79-724D-B6A3-DC47FA7F8AD1}" destId="{0B05E629-D7E8-0F48-ABAB-4D3874B14545}" srcOrd="3" destOrd="0" presId="urn:microsoft.com/office/officeart/2005/8/layout/matrix3"/>
    <dgm:cxn modelId="{D4FC220E-C356-6742-8886-3536E966EEBF}" type="presParOf" srcId="{03894D70-AC79-724D-B6A3-DC47FA7F8AD1}" destId="{1C9A5A54-3057-554B-BFC8-CB9330B9E9B1}"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3D7C7A-91E7-44E3-AD46-1425C3AC0F9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AB1D4A6-DA67-4FA0-83F6-A8FA66EED256}">
      <dgm:prSet/>
      <dgm:spPr/>
      <dgm:t>
        <a:bodyPr/>
        <a:lstStyle/>
        <a:p>
          <a:pPr>
            <a:lnSpc>
              <a:spcPct val="100000"/>
            </a:lnSpc>
          </a:pPr>
          <a:r>
            <a:rPr lang="en-US" b="0" i="0"/>
            <a:t>Excel is good for</a:t>
          </a:r>
          <a:r>
            <a:rPr lang="en-US" b="1" i="0"/>
            <a:t> simple tasks and small datasets</a:t>
          </a:r>
          <a:endParaRPr lang="en-US"/>
        </a:p>
      </dgm:t>
    </dgm:pt>
    <dgm:pt modelId="{F2BF0829-08AB-4555-A256-5FD6AE134363}" type="parTrans" cxnId="{DA51C381-F81B-40EE-93DF-59730D6ABF3A}">
      <dgm:prSet/>
      <dgm:spPr/>
      <dgm:t>
        <a:bodyPr/>
        <a:lstStyle/>
        <a:p>
          <a:endParaRPr lang="en-US"/>
        </a:p>
      </dgm:t>
    </dgm:pt>
    <dgm:pt modelId="{90945AE8-DEB7-4715-9501-51E576A96769}" type="sibTrans" cxnId="{DA51C381-F81B-40EE-93DF-59730D6ABF3A}">
      <dgm:prSet/>
      <dgm:spPr/>
      <dgm:t>
        <a:bodyPr/>
        <a:lstStyle/>
        <a:p>
          <a:endParaRPr lang="en-US"/>
        </a:p>
      </dgm:t>
    </dgm:pt>
    <dgm:pt modelId="{D672A45A-E3A5-4637-A09E-64744982C76E}">
      <dgm:prSet/>
      <dgm:spPr/>
      <dgm:t>
        <a:bodyPr/>
        <a:lstStyle/>
        <a:p>
          <a:pPr>
            <a:lnSpc>
              <a:spcPct val="100000"/>
            </a:lnSpc>
          </a:pPr>
          <a:r>
            <a:rPr lang="en-US" b="0" i="0"/>
            <a:t>Excel is not eble to handle </a:t>
          </a:r>
          <a:r>
            <a:rPr lang="en-US" b="1" i="0"/>
            <a:t>large datasets </a:t>
          </a:r>
          <a:r>
            <a:rPr lang="en-US" b="0" i="0"/>
            <a:t>above 1,048,576 rows and 16,384 columns</a:t>
          </a:r>
          <a:endParaRPr lang="en-US"/>
        </a:p>
      </dgm:t>
    </dgm:pt>
    <dgm:pt modelId="{D7A5F7F9-3132-41B0-BA3F-82EDDDF33B05}" type="parTrans" cxnId="{93E89933-8B32-46D9-BDB7-6DF36D7FE675}">
      <dgm:prSet/>
      <dgm:spPr/>
      <dgm:t>
        <a:bodyPr/>
        <a:lstStyle/>
        <a:p>
          <a:endParaRPr lang="en-US"/>
        </a:p>
      </dgm:t>
    </dgm:pt>
    <dgm:pt modelId="{92F53791-3223-4876-8494-B0DF4FB1E787}" type="sibTrans" cxnId="{93E89933-8B32-46D9-BDB7-6DF36D7FE675}">
      <dgm:prSet/>
      <dgm:spPr/>
      <dgm:t>
        <a:bodyPr/>
        <a:lstStyle/>
        <a:p>
          <a:endParaRPr lang="en-US"/>
        </a:p>
      </dgm:t>
    </dgm:pt>
    <dgm:pt modelId="{7CDD971D-0865-430D-AE18-9A5DA664E707}">
      <dgm:prSet/>
      <dgm:spPr/>
      <dgm:t>
        <a:bodyPr/>
        <a:lstStyle/>
        <a:p>
          <a:pPr>
            <a:lnSpc>
              <a:spcPct val="100000"/>
            </a:lnSpc>
          </a:pPr>
          <a:r>
            <a:rPr lang="en-US" b="0" i="0"/>
            <a:t>Excel is not suitable for large number of datasets. </a:t>
          </a:r>
          <a:endParaRPr lang="en-US"/>
        </a:p>
      </dgm:t>
    </dgm:pt>
    <dgm:pt modelId="{A8D1307D-38B0-4B2A-AE72-79D12C02C803}" type="parTrans" cxnId="{A7B029F3-F510-4B58-AF17-8C1E6D7D222E}">
      <dgm:prSet/>
      <dgm:spPr/>
      <dgm:t>
        <a:bodyPr/>
        <a:lstStyle/>
        <a:p>
          <a:endParaRPr lang="en-US"/>
        </a:p>
      </dgm:t>
    </dgm:pt>
    <dgm:pt modelId="{EBFD372C-A94C-4CE1-9301-EA62D97E909F}" type="sibTrans" cxnId="{A7B029F3-F510-4B58-AF17-8C1E6D7D222E}">
      <dgm:prSet/>
      <dgm:spPr/>
      <dgm:t>
        <a:bodyPr/>
        <a:lstStyle/>
        <a:p>
          <a:endParaRPr lang="en-US"/>
        </a:p>
      </dgm:t>
    </dgm:pt>
    <dgm:pt modelId="{E1C5E5E8-FF32-4960-B57F-F38085874625}" type="pres">
      <dgm:prSet presAssocID="{4A3D7C7A-91E7-44E3-AD46-1425C3AC0F95}" presName="root" presStyleCnt="0">
        <dgm:presLayoutVars>
          <dgm:dir/>
          <dgm:resizeHandles val="exact"/>
        </dgm:presLayoutVars>
      </dgm:prSet>
      <dgm:spPr/>
    </dgm:pt>
    <dgm:pt modelId="{F44D830A-6318-4C15-858C-73DE2B7E4379}" type="pres">
      <dgm:prSet presAssocID="{6AB1D4A6-DA67-4FA0-83F6-A8FA66EED256}" presName="compNode" presStyleCnt="0"/>
      <dgm:spPr/>
    </dgm:pt>
    <dgm:pt modelId="{24CA028B-F9DF-48E8-82EE-05C75E43BB50}" type="pres">
      <dgm:prSet presAssocID="{6AB1D4A6-DA67-4FA0-83F6-A8FA66EED256}" presName="bgRect" presStyleLbl="bgShp" presStyleIdx="0" presStyleCnt="3"/>
      <dgm:spPr/>
    </dgm:pt>
    <dgm:pt modelId="{6771E86F-135F-41F2-B574-674B7CB53A32}" type="pres">
      <dgm:prSet presAssocID="{6AB1D4A6-DA67-4FA0-83F6-A8FA66EED25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05A377EF-5751-4EF1-8ED4-B33142744BD0}" type="pres">
      <dgm:prSet presAssocID="{6AB1D4A6-DA67-4FA0-83F6-A8FA66EED256}" presName="spaceRect" presStyleCnt="0"/>
      <dgm:spPr/>
    </dgm:pt>
    <dgm:pt modelId="{1D21C008-D842-4155-803C-63BE4DFB3493}" type="pres">
      <dgm:prSet presAssocID="{6AB1D4A6-DA67-4FA0-83F6-A8FA66EED256}" presName="parTx" presStyleLbl="revTx" presStyleIdx="0" presStyleCnt="3">
        <dgm:presLayoutVars>
          <dgm:chMax val="0"/>
          <dgm:chPref val="0"/>
        </dgm:presLayoutVars>
      </dgm:prSet>
      <dgm:spPr/>
    </dgm:pt>
    <dgm:pt modelId="{A8EA6A42-179D-4B53-8B86-C850BB1E47D0}" type="pres">
      <dgm:prSet presAssocID="{90945AE8-DEB7-4715-9501-51E576A96769}" presName="sibTrans" presStyleCnt="0"/>
      <dgm:spPr/>
    </dgm:pt>
    <dgm:pt modelId="{4C6D0218-790A-4F22-938D-23615B6076D2}" type="pres">
      <dgm:prSet presAssocID="{D672A45A-E3A5-4637-A09E-64744982C76E}" presName="compNode" presStyleCnt="0"/>
      <dgm:spPr/>
    </dgm:pt>
    <dgm:pt modelId="{B789AC32-D4E4-4A68-97A0-92BC580B6243}" type="pres">
      <dgm:prSet presAssocID="{D672A45A-E3A5-4637-A09E-64744982C76E}" presName="bgRect" presStyleLbl="bgShp" presStyleIdx="1" presStyleCnt="3"/>
      <dgm:spPr/>
    </dgm:pt>
    <dgm:pt modelId="{603AE90A-FB42-4F33-ADA7-3AA48F75D095}" type="pres">
      <dgm:prSet presAssocID="{D672A45A-E3A5-4637-A09E-64744982C7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44EA95A-5B74-48A2-A56D-64D6FD12D017}" type="pres">
      <dgm:prSet presAssocID="{D672A45A-E3A5-4637-A09E-64744982C76E}" presName="spaceRect" presStyleCnt="0"/>
      <dgm:spPr/>
    </dgm:pt>
    <dgm:pt modelId="{750D21D4-17F8-44B4-94D3-EFCF0E8524DB}" type="pres">
      <dgm:prSet presAssocID="{D672A45A-E3A5-4637-A09E-64744982C76E}" presName="parTx" presStyleLbl="revTx" presStyleIdx="1" presStyleCnt="3">
        <dgm:presLayoutVars>
          <dgm:chMax val="0"/>
          <dgm:chPref val="0"/>
        </dgm:presLayoutVars>
      </dgm:prSet>
      <dgm:spPr/>
    </dgm:pt>
    <dgm:pt modelId="{3BF32FB2-F950-48AC-A79F-FE5A9FB36580}" type="pres">
      <dgm:prSet presAssocID="{92F53791-3223-4876-8494-B0DF4FB1E787}" presName="sibTrans" presStyleCnt="0"/>
      <dgm:spPr/>
    </dgm:pt>
    <dgm:pt modelId="{5C5689E0-AF9A-442C-82C0-0B79B1171A2E}" type="pres">
      <dgm:prSet presAssocID="{7CDD971D-0865-430D-AE18-9A5DA664E707}" presName="compNode" presStyleCnt="0"/>
      <dgm:spPr/>
    </dgm:pt>
    <dgm:pt modelId="{5C2F2328-C06F-4CBA-9A23-BD2490566A93}" type="pres">
      <dgm:prSet presAssocID="{7CDD971D-0865-430D-AE18-9A5DA664E707}" presName="bgRect" presStyleLbl="bgShp" presStyleIdx="2" presStyleCnt="3"/>
      <dgm:spPr/>
    </dgm:pt>
    <dgm:pt modelId="{D05BA14C-A835-4A6F-9E75-8C4E4E09BC12}" type="pres">
      <dgm:prSet presAssocID="{7CDD971D-0865-430D-AE18-9A5DA664E70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2E7B87BB-8B3C-42E6-B9A5-AA388EE19A79}" type="pres">
      <dgm:prSet presAssocID="{7CDD971D-0865-430D-AE18-9A5DA664E707}" presName="spaceRect" presStyleCnt="0"/>
      <dgm:spPr/>
    </dgm:pt>
    <dgm:pt modelId="{D9C97706-43FD-4070-B778-8DE361B21A21}" type="pres">
      <dgm:prSet presAssocID="{7CDD971D-0865-430D-AE18-9A5DA664E707}" presName="parTx" presStyleLbl="revTx" presStyleIdx="2" presStyleCnt="3">
        <dgm:presLayoutVars>
          <dgm:chMax val="0"/>
          <dgm:chPref val="0"/>
        </dgm:presLayoutVars>
      </dgm:prSet>
      <dgm:spPr/>
    </dgm:pt>
  </dgm:ptLst>
  <dgm:cxnLst>
    <dgm:cxn modelId="{93E89933-8B32-46D9-BDB7-6DF36D7FE675}" srcId="{4A3D7C7A-91E7-44E3-AD46-1425C3AC0F95}" destId="{D672A45A-E3A5-4637-A09E-64744982C76E}" srcOrd="1" destOrd="0" parTransId="{D7A5F7F9-3132-41B0-BA3F-82EDDDF33B05}" sibTransId="{92F53791-3223-4876-8494-B0DF4FB1E787}"/>
    <dgm:cxn modelId="{4EF89636-D5A8-41EF-981D-05A51BD76989}" type="presOf" srcId="{6AB1D4A6-DA67-4FA0-83F6-A8FA66EED256}" destId="{1D21C008-D842-4155-803C-63BE4DFB3493}" srcOrd="0" destOrd="0" presId="urn:microsoft.com/office/officeart/2018/2/layout/IconVerticalSolidList"/>
    <dgm:cxn modelId="{DA51C381-F81B-40EE-93DF-59730D6ABF3A}" srcId="{4A3D7C7A-91E7-44E3-AD46-1425C3AC0F95}" destId="{6AB1D4A6-DA67-4FA0-83F6-A8FA66EED256}" srcOrd="0" destOrd="0" parTransId="{F2BF0829-08AB-4555-A256-5FD6AE134363}" sibTransId="{90945AE8-DEB7-4715-9501-51E576A96769}"/>
    <dgm:cxn modelId="{2236AD8D-0253-4568-AE39-3FDF85EA0FBB}" type="presOf" srcId="{7CDD971D-0865-430D-AE18-9A5DA664E707}" destId="{D9C97706-43FD-4070-B778-8DE361B21A21}" srcOrd="0" destOrd="0" presId="urn:microsoft.com/office/officeart/2018/2/layout/IconVerticalSolidList"/>
    <dgm:cxn modelId="{9BB66598-050E-4E6E-A193-70038AAEC06A}" type="presOf" srcId="{D672A45A-E3A5-4637-A09E-64744982C76E}" destId="{750D21D4-17F8-44B4-94D3-EFCF0E8524DB}" srcOrd="0" destOrd="0" presId="urn:microsoft.com/office/officeart/2018/2/layout/IconVerticalSolidList"/>
    <dgm:cxn modelId="{FB82DBB8-129E-4626-96E7-91400E010E73}" type="presOf" srcId="{4A3D7C7A-91E7-44E3-AD46-1425C3AC0F95}" destId="{E1C5E5E8-FF32-4960-B57F-F38085874625}" srcOrd="0" destOrd="0" presId="urn:microsoft.com/office/officeart/2018/2/layout/IconVerticalSolidList"/>
    <dgm:cxn modelId="{A7B029F3-F510-4B58-AF17-8C1E6D7D222E}" srcId="{4A3D7C7A-91E7-44E3-AD46-1425C3AC0F95}" destId="{7CDD971D-0865-430D-AE18-9A5DA664E707}" srcOrd="2" destOrd="0" parTransId="{A8D1307D-38B0-4B2A-AE72-79D12C02C803}" sibTransId="{EBFD372C-A94C-4CE1-9301-EA62D97E909F}"/>
    <dgm:cxn modelId="{DB2123A8-8F7F-4D6C-BE11-D9AD2D4CAE36}" type="presParOf" srcId="{E1C5E5E8-FF32-4960-B57F-F38085874625}" destId="{F44D830A-6318-4C15-858C-73DE2B7E4379}" srcOrd="0" destOrd="0" presId="urn:microsoft.com/office/officeart/2018/2/layout/IconVerticalSolidList"/>
    <dgm:cxn modelId="{C3A85F28-3286-4729-9631-D3387EA9CF4F}" type="presParOf" srcId="{F44D830A-6318-4C15-858C-73DE2B7E4379}" destId="{24CA028B-F9DF-48E8-82EE-05C75E43BB50}" srcOrd="0" destOrd="0" presId="urn:microsoft.com/office/officeart/2018/2/layout/IconVerticalSolidList"/>
    <dgm:cxn modelId="{98659960-8A2D-4902-B9AE-C54D3866CF04}" type="presParOf" srcId="{F44D830A-6318-4C15-858C-73DE2B7E4379}" destId="{6771E86F-135F-41F2-B574-674B7CB53A32}" srcOrd="1" destOrd="0" presId="urn:microsoft.com/office/officeart/2018/2/layout/IconVerticalSolidList"/>
    <dgm:cxn modelId="{DA4363E5-513B-4762-BE9D-6CF2FF4A8D18}" type="presParOf" srcId="{F44D830A-6318-4C15-858C-73DE2B7E4379}" destId="{05A377EF-5751-4EF1-8ED4-B33142744BD0}" srcOrd="2" destOrd="0" presId="urn:microsoft.com/office/officeart/2018/2/layout/IconVerticalSolidList"/>
    <dgm:cxn modelId="{0DDC5447-6A45-457E-B640-272BA6A97046}" type="presParOf" srcId="{F44D830A-6318-4C15-858C-73DE2B7E4379}" destId="{1D21C008-D842-4155-803C-63BE4DFB3493}" srcOrd="3" destOrd="0" presId="urn:microsoft.com/office/officeart/2018/2/layout/IconVerticalSolidList"/>
    <dgm:cxn modelId="{BDE0CF16-64EB-423D-AFDC-B07B5115210F}" type="presParOf" srcId="{E1C5E5E8-FF32-4960-B57F-F38085874625}" destId="{A8EA6A42-179D-4B53-8B86-C850BB1E47D0}" srcOrd="1" destOrd="0" presId="urn:microsoft.com/office/officeart/2018/2/layout/IconVerticalSolidList"/>
    <dgm:cxn modelId="{DB037341-EA66-4D7A-84B8-3F0BBE31C347}" type="presParOf" srcId="{E1C5E5E8-FF32-4960-B57F-F38085874625}" destId="{4C6D0218-790A-4F22-938D-23615B6076D2}" srcOrd="2" destOrd="0" presId="urn:microsoft.com/office/officeart/2018/2/layout/IconVerticalSolidList"/>
    <dgm:cxn modelId="{F87351A5-20F6-4D9A-8E05-12D9977DAA80}" type="presParOf" srcId="{4C6D0218-790A-4F22-938D-23615B6076D2}" destId="{B789AC32-D4E4-4A68-97A0-92BC580B6243}" srcOrd="0" destOrd="0" presId="urn:microsoft.com/office/officeart/2018/2/layout/IconVerticalSolidList"/>
    <dgm:cxn modelId="{FA50380B-B153-4849-8A38-AD2F90193F1E}" type="presParOf" srcId="{4C6D0218-790A-4F22-938D-23615B6076D2}" destId="{603AE90A-FB42-4F33-ADA7-3AA48F75D095}" srcOrd="1" destOrd="0" presId="urn:microsoft.com/office/officeart/2018/2/layout/IconVerticalSolidList"/>
    <dgm:cxn modelId="{C0013EED-9A99-4EFF-B2F3-B7BC76C49035}" type="presParOf" srcId="{4C6D0218-790A-4F22-938D-23615B6076D2}" destId="{744EA95A-5B74-48A2-A56D-64D6FD12D017}" srcOrd="2" destOrd="0" presId="urn:microsoft.com/office/officeart/2018/2/layout/IconVerticalSolidList"/>
    <dgm:cxn modelId="{4DD3C7BC-686C-420E-877D-E877008B1EC9}" type="presParOf" srcId="{4C6D0218-790A-4F22-938D-23615B6076D2}" destId="{750D21D4-17F8-44B4-94D3-EFCF0E8524DB}" srcOrd="3" destOrd="0" presId="urn:microsoft.com/office/officeart/2018/2/layout/IconVerticalSolidList"/>
    <dgm:cxn modelId="{D4AC9200-12A5-49A2-AF8E-04810A42FD74}" type="presParOf" srcId="{E1C5E5E8-FF32-4960-B57F-F38085874625}" destId="{3BF32FB2-F950-48AC-A79F-FE5A9FB36580}" srcOrd="3" destOrd="0" presId="urn:microsoft.com/office/officeart/2018/2/layout/IconVerticalSolidList"/>
    <dgm:cxn modelId="{C2009B35-15D9-4DC1-B777-B98DBC281D8A}" type="presParOf" srcId="{E1C5E5E8-FF32-4960-B57F-F38085874625}" destId="{5C5689E0-AF9A-442C-82C0-0B79B1171A2E}" srcOrd="4" destOrd="0" presId="urn:microsoft.com/office/officeart/2018/2/layout/IconVerticalSolidList"/>
    <dgm:cxn modelId="{EF9BBE03-AD64-4E1B-87B5-D1B5F115CEE7}" type="presParOf" srcId="{5C5689E0-AF9A-442C-82C0-0B79B1171A2E}" destId="{5C2F2328-C06F-4CBA-9A23-BD2490566A93}" srcOrd="0" destOrd="0" presId="urn:microsoft.com/office/officeart/2018/2/layout/IconVerticalSolidList"/>
    <dgm:cxn modelId="{A9687130-3262-4CBE-A6A1-EDE9958FC97B}" type="presParOf" srcId="{5C5689E0-AF9A-442C-82C0-0B79B1171A2E}" destId="{D05BA14C-A835-4A6F-9E75-8C4E4E09BC12}" srcOrd="1" destOrd="0" presId="urn:microsoft.com/office/officeart/2018/2/layout/IconVerticalSolidList"/>
    <dgm:cxn modelId="{A9A7668C-6F21-4B9C-8D29-1F4A9F7E9744}" type="presParOf" srcId="{5C5689E0-AF9A-442C-82C0-0B79B1171A2E}" destId="{2E7B87BB-8B3C-42E6-B9A5-AA388EE19A79}" srcOrd="2" destOrd="0" presId="urn:microsoft.com/office/officeart/2018/2/layout/IconVerticalSolidList"/>
    <dgm:cxn modelId="{DAB0FA61-F32B-47BB-82F9-849BFA184818}" type="presParOf" srcId="{5C5689E0-AF9A-442C-82C0-0B79B1171A2E}" destId="{D9C97706-43FD-4070-B778-8DE361B21A2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D2CDDC-310A-496A-888C-A397CCBCB45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A1C21A3-8EA5-4C02-8AD5-A53E3689774A}">
      <dgm:prSet/>
      <dgm:spPr/>
      <dgm:t>
        <a:bodyPr/>
        <a:lstStyle/>
        <a:p>
          <a:r>
            <a:rPr lang="en-US"/>
            <a:t>In certain cases, installing UNIX (Ubuntu) on Windows might be challenging</a:t>
          </a:r>
        </a:p>
      </dgm:t>
    </dgm:pt>
    <dgm:pt modelId="{B71B112B-3451-4761-9D65-7E97CC34D35B}" type="parTrans" cxnId="{1ACEA264-4C03-40EA-A67C-7403BDFA228F}">
      <dgm:prSet/>
      <dgm:spPr/>
      <dgm:t>
        <a:bodyPr/>
        <a:lstStyle/>
        <a:p>
          <a:endParaRPr lang="en-US"/>
        </a:p>
      </dgm:t>
    </dgm:pt>
    <dgm:pt modelId="{4CAD4856-B3C3-4888-AFBE-C40E397C4B03}" type="sibTrans" cxnId="{1ACEA264-4C03-40EA-A67C-7403BDFA228F}">
      <dgm:prSet/>
      <dgm:spPr/>
      <dgm:t>
        <a:bodyPr/>
        <a:lstStyle/>
        <a:p>
          <a:endParaRPr lang="en-US"/>
        </a:p>
      </dgm:t>
    </dgm:pt>
    <dgm:pt modelId="{36F14D38-22B9-4267-A677-4E941512FF8B}">
      <dgm:prSet/>
      <dgm:spPr/>
      <dgm:t>
        <a:bodyPr/>
        <a:lstStyle/>
        <a:p>
          <a:r>
            <a:rPr lang="en-US"/>
            <a:t>Cloud is an alternative allowing to run UNIX and Python on any computer regardless of the operating system </a:t>
          </a:r>
        </a:p>
      </dgm:t>
    </dgm:pt>
    <dgm:pt modelId="{0FC65DD6-0768-4501-A599-983163174C4C}" type="parTrans" cxnId="{90BD238E-5A26-4488-8E95-CE86AAE9CB66}">
      <dgm:prSet/>
      <dgm:spPr/>
      <dgm:t>
        <a:bodyPr/>
        <a:lstStyle/>
        <a:p>
          <a:endParaRPr lang="en-US"/>
        </a:p>
      </dgm:t>
    </dgm:pt>
    <dgm:pt modelId="{8F27E0C3-D67D-4131-889A-553F55F7DD8B}" type="sibTrans" cxnId="{90BD238E-5A26-4488-8E95-CE86AAE9CB66}">
      <dgm:prSet/>
      <dgm:spPr/>
      <dgm:t>
        <a:bodyPr/>
        <a:lstStyle/>
        <a:p>
          <a:endParaRPr lang="en-US"/>
        </a:p>
      </dgm:t>
    </dgm:pt>
    <dgm:pt modelId="{09D7B060-FA4E-43E4-B44D-62F42E16723E}" type="pres">
      <dgm:prSet presAssocID="{4AD2CDDC-310A-496A-888C-A397CCBCB453}" presName="root" presStyleCnt="0">
        <dgm:presLayoutVars>
          <dgm:dir/>
          <dgm:resizeHandles val="exact"/>
        </dgm:presLayoutVars>
      </dgm:prSet>
      <dgm:spPr/>
    </dgm:pt>
    <dgm:pt modelId="{A9DF05C5-935E-4EC3-83FA-8CA987B3FCEF}" type="pres">
      <dgm:prSet presAssocID="{EA1C21A3-8EA5-4C02-8AD5-A53E3689774A}" presName="compNode" presStyleCnt="0"/>
      <dgm:spPr/>
    </dgm:pt>
    <dgm:pt modelId="{477F0A31-34C9-4BF2-9D9F-6D49BF029D77}" type="pres">
      <dgm:prSet presAssocID="{EA1C21A3-8EA5-4C02-8AD5-A53E3689774A}" presName="bgRect" presStyleLbl="bgShp" presStyleIdx="0" presStyleCnt="2"/>
      <dgm:spPr/>
    </dgm:pt>
    <dgm:pt modelId="{D21A28CF-C237-4CE7-B2F4-9318CA6683CD}" type="pres">
      <dgm:prSet presAssocID="{EA1C21A3-8EA5-4C02-8AD5-A53E3689774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357E3431-059A-4E5B-BC68-1B4E130832D3}" type="pres">
      <dgm:prSet presAssocID="{EA1C21A3-8EA5-4C02-8AD5-A53E3689774A}" presName="spaceRect" presStyleCnt="0"/>
      <dgm:spPr/>
    </dgm:pt>
    <dgm:pt modelId="{A7BA262E-408E-48C7-A263-7F22888375EA}" type="pres">
      <dgm:prSet presAssocID="{EA1C21A3-8EA5-4C02-8AD5-A53E3689774A}" presName="parTx" presStyleLbl="revTx" presStyleIdx="0" presStyleCnt="2">
        <dgm:presLayoutVars>
          <dgm:chMax val="0"/>
          <dgm:chPref val="0"/>
        </dgm:presLayoutVars>
      </dgm:prSet>
      <dgm:spPr/>
    </dgm:pt>
    <dgm:pt modelId="{D760E196-5DF3-4C27-BDC6-1F99B654CED0}" type="pres">
      <dgm:prSet presAssocID="{4CAD4856-B3C3-4888-AFBE-C40E397C4B03}" presName="sibTrans" presStyleCnt="0"/>
      <dgm:spPr/>
    </dgm:pt>
    <dgm:pt modelId="{AE6D5396-848A-4AA3-BA8C-6593371B76F1}" type="pres">
      <dgm:prSet presAssocID="{36F14D38-22B9-4267-A677-4E941512FF8B}" presName="compNode" presStyleCnt="0"/>
      <dgm:spPr/>
    </dgm:pt>
    <dgm:pt modelId="{EC1F285B-165D-4849-9A07-1318F6E3A1DB}" type="pres">
      <dgm:prSet presAssocID="{36F14D38-22B9-4267-A677-4E941512FF8B}" presName="bgRect" presStyleLbl="bgShp" presStyleIdx="1" presStyleCnt="2"/>
      <dgm:spPr/>
    </dgm:pt>
    <dgm:pt modelId="{55C8CDAD-D00F-41E5-B8DD-2188B2E0B08C}" type="pres">
      <dgm:prSet presAssocID="{36F14D38-22B9-4267-A677-4E941512FF8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75464137-7D15-481C-91CE-7831FD0DCC86}" type="pres">
      <dgm:prSet presAssocID="{36F14D38-22B9-4267-A677-4E941512FF8B}" presName="spaceRect" presStyleCnt="0"/>
      <dgm:spPr/>
    </dgm:pt>
    <dgm:pt modelId="{39F93539-6CB9-483D-A538-6E71F3A4AF66}" type="pres">
      <dgm:prSet presAssocID="{36F14D38-22B9-4267-A677-4E941512FF8B}" presName="parTx" presStyleLbl="revTx" presStyleIdx="1" presStyleCnt="2">
        <dgm:presLayoutVars>
          <dgm:chMax val="0"/>
          <dgm:chPref val="0"/>
        </dgm:presLayoutVars>
      </dgm:prSet>
      <dgm:spPr/>
    </dgm:pt>
  </dgm:ptLst>
  <dgm:cxnLst>
    <dgm:cxn modelId="{193E4E39-FB5C-4C83-8B85-287BB95B1480}" type="presOf" srcId="{4AD2CDDC-310A-496A-888C-A397CCBCB453}" destId="{09D7B060-FA4E-43E4-B44D-62F42E16723E}" srcOrd="0" destOrd="0" presId="urn:microsoft.com/office/officeart/2018/2/layout/IconVerticalSolidList"/>
    <dgm:cxn modelId="{22C81D48-822F-483D-B334-0E8F366DD690}" type="presOf" srcId="{36F14D38-22B9-4267-A677-4E941512FF8B}" destId="{39F93539-6CB9-483D-A538-6E71F3A4AF66}" srcOrd="0" destOrd="0" presId="urn:microsoft.com/office/officeart/2018/2/layout/IconVerticalSolidList"/>
    <dgm:cxn modelId="{1ACEA264-4C03-40EA-A67C-7403BDFA228F}" srcId="{4AD2CDDC-310A-496A-888C-A397CCBCB453}" destId="{EA1C21A3-8EA5-4C02-8AD5-A53E3689774A}" srcOrd="0" destOrd="0" parTransId="{B71B112B-3451-4761-9D65-7E97CC34D35B}" sibTransId="{4CAD4856-B3C3-4888-AFBE-C40E397C4B03}"/>
    <dgm:cxn modelId="{7AAC636C-195E-4C82-9F58-7D45AF969FA4}" type="presOf" srcId="{EA1C21A3-8EA5-4C02-8AD5-A53E3689774A}" destId="{A7BA262E-408E-48C7-A263-7F22888375EA}" srcOrd="0" destOrd="0" presId="urn:microsoft.com/office/officeart/2018/2/layout/IconVerticalSolidList"/>
    <dgm:cxn modelId="{90BD238E-5A26-4488-8E95-CE86AAE9CB66}" srcId="{4AD2CDDC-310A-496A-888C-A397CCBCB453}" destId="{36F14D38-22B9-4267-A677-4E941512FF8B}" srcOrd="1" destOrd="0" parTransId="{0FC65DD6-0768-4501-A599-983163174C4C}" sibTransId="{8F27E0C3-D67D-4131-889A-553F55F7DD8B}"/>
    <dgm:cxn modelId="{2ED214D3-9A26-4978-A086-88372A91652B}" type="presParOf" srcId="{09D7B060-FA4E-43E4-B44D-62F42E16723E}" destId="{A9DF05C5-935E-4EC3-83FA-8CA987B3FCEF}" srcOrd="0" destOrd="0" presId="urn:microsoft.com/office/officeart/2018/2/layout/IconVerticalSolidList"/>
    <dgm:cxn modelId="{6344C045-2D13-43AA-BB8D-9ADBF0005160}" type="presParOf" srcId="{A9DF05C5-935E-4EC3-83FA-8CA987B3FCEF}" destId="{477F0A31-34C9-4BF2-9D9F-6D49BF029D77}" srcOrd="0" destOrd="0" presId="urn:microsoft.com/office/officeart/2018/2/layout/IconVerticalSolidList"/>
    <dgm:cxn modelId="{83669A1C-30BB-4808-8633-2F32319C2538}" type="presParOf" srcId="{A9DF05C5-935E-4EC3-83FA-8CA987B3FCEF}" destId="{D21A28CF-C237-4CE7-B2F4-9318CA6683CD}" srcOrd="1" destOrd="0" presId="urn:microsoft.com/office/officeart/2018/2/layout/IconVerticalSolidList"/>
    <dgm:cxn modelId="{E6EE1D3B-3652-4305-A363-147CA1458377}" type="presParOf" srcId="{A9DF05C5-935E-4EC3-83FA-8CA987B3FCEF}" destId="{357E3431-059A-4E5B-BC68-1B4E130832D3}" srcOrd="2" destOrd="0" presId="urn:microsoft.com/office/officeart/2018/2/layout/IconVerticalSolidList"/>
    <dgm:cxn modelId="{C2CA5ECF-A71C-48B6-941A-3E67594D96D0}" type="presParOf" srcId="{A9DF05C5-935E-4EC3-83FA-8CA987B3FCEF}" destId="{A7BA262E-408E-48C7-A263-7F22888375EA}" srcOrd="3" destOrd="0" presId="urn:microsoft.com/office/officeart/2018/2/layout/IconVerticalSolidList"/>
    <dgm:cxn modelId="{EA2AD0ED-1E2C-44D9-B37F-FE3D8414440F}" type="presParOf" srcId="{09D7B060-FA4E-43E4-B44D-62F42E16723E}" destId="{D760E196-5DF3-4C27-BDC6-1F99B654CED0}" srcOrd="1" destOrd="0" presId="urn:microsoft.com/office/officeart/2018/2/layout/IconVerticalSolidList"/>
    <dgm:cxn modelId="{B5C71E98-5F59-4B55-8729-AF281FE4458C}" type="presParOf" srcId="{09D7B060-FA4E-43E4-B44D-62F42E16723E}" destId="{AE6D5396-848A-4AA3-BA8C-6593371B76F1}" srcOrd="2" destOrd="0" presId="urn:microsoft.com/office/officeart/2018/2/layout/IconVerticalSolidList"/>
    <dgm:cxn modelId="{E90DB302-3EAC-44C4-BA16-FDFD01B0EBA3}" type="presParOf" srcId="{AE6D5396-848A-4AA3-BA8C-6593371B76F1}" destId="{EC1F285B-165D-4849-9A07-1318F6E3A1DB}" srcOrd="0" destOrd="0" presId="urn:microsoft.com/office/officeart/2018/2/layout/IconVerticalSolidList"/>
    <dgm:cxn modelId="{AD55E853-478C-49BA-A676-5C22967053D4}" type="presParOf" srcId="{AE6D5396-848A-4AA3-BA8C-6593371B76F1}" destId="{55C8CDAD-D00F-41E5-B8DD-2188B2E0B08C}" srcOrd="1" destOrd="0" presId="urn:microsoft.com/office/officeart/2018/2/layout/IconVerticalSolidList"/>
    <dgm:cxn modelId="{3C367F43-8D61-4DD4-9D7B-E5EB4B6A723C}" type="presParOf" srcId="{AE6D5396-848A-4AA3-BA8C-6593371B76F1}" destId="{75464137-7D15-481C-91CE-7831FD0DCC86}" srcOrd="2" destOrd="0" presId="urn:microsoft.com/office/officeart/2018/2/layout/IconVerticalSolidList"/>
    <dgm:cxn modelId="{1411368F-DEFF-466D-9ACD-788C522C433E}" type="presParOf" srcId="{AE6D5396-848A-4AA3-BA8C-6593371B76F1}" destId="{39F93539-6CB9-483D-A538-6E71F3A4AF6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1E1D30-F910-46F0-9228-91BD5682FF4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5E34198-63D0-4569-87CA-68E9E9E00175}">
      <dgm:prSet/>
      <dgm:spPr/>
      <dgm:t>
        <a:bodyPr/>
        <a:lstStyle/>
        <a:p>
          <a:r>
            <a:rPr lang="en-US"/>
            <a:t>Open google/gmail account if you don’t have one</a:t>
          </a:r>
        </a:p>
      </dgm:t>
    </dgm:pt>
    <dgm:pt modelId="{ADC36C7B-157C-4A05-B541-99909874D3D6}" type="parTrans" cxnId="{A3FDA2DD-B5F3-4613-8FE3-7AB7A0E82AF0}">
      <dgm:prSet/>
      <dgm:spPr/>
      <dgm:t>
        <a:bodyPr/>
        <a:lstStyle/>
        <a:p>
          <a:endParaRPr lang="en-US"/>
        </a:p>
      </dgm:t>
    </dgm:pt>
    <dgm:pt modelId="{D56B276E-D99F-44AA-BDE1-F23272D53536}" type="sibTrans" cxnId="{A3FDA2DD-B5F3-4613-8FE3-7AB7A0E82AF0}">
      <dgm:prSet/>
      <dgm:spPr/>
      <dgm:t>
        <a:bodyPr/>
        <a:lstStyle/>
        <a:p>
          <a:endParaRPr lang="en-US"/>
        </a:p>
      </dgm:t>
    </dgm:pt>
    <dgm:pt modelId="{B45128CF-EA0A-4E22-AECF-F4C1C53180FF}">
      <dgm:prSet/>
      <dgm:spPr/>
      <dgm:t>
        <a:bodyPr/>
        <a:lstStyle/>
        <a:p>
          <a:r>
            <a:rPr lang="en-US" dirty="0"/>
            <a:t>Go to </a:t>
          </a:r>
          <a:r>
            <a:rPr lang="en-US" dirty="0">
              <a:hlinkClick xmlns:r="http://schemas.openxmlformats.org/officeDocument/2006/relationships" r:id="rId1"/>
            </a:rPr>
            <a:t>https://colab.research.google.com/</a:t>
          </a:r>
          <a:endParaRPr lang="en-US" dirty="0"/>
        </a:p>
      </dgm:t>
    </dgm:pt>
    <dgm:pt modelId="{F4A32ED5-C739-41E8-8613-5E540B3CF9DA}" type="parTrans" cxnId="{B5CFC2CF-6429-46CC-905F-CEC4B5A29DB6}">
      <dgm:prSet/>
      <dgm:spPr/>
      <dgm:t>
        <a:bodyPr/>
        <a:lstStyle/>
        <a:p>
          <a:endParaRPr lang="en-US"/>
        </a:p>
      </dgm:t>
    </dgm:pt>
    <dgm:pt modelId="{27404B7D-4D30-42CD-B4F1-70B006149D9F}" type="sibTrans" cxnId="{B5CFC2CF-6429-46CC-905F-CEC4B5A29DB6}">
      <dgm:prSet/>
      <dgm:spPr/>
      <dgm:t>
        <a:bodyPr/>
        <a:lstStyle/>
        <a:p>
          <a:endParaRPr lang="en-US"/>
        </a:p>
      </dgm:t>
    </dgm:pt>
    <dgm:pt modelId="{B11A3B44-FFE2-49D6-BC0E-5249F9139538}" type="pres">
      <dgm:prSet presAssocID="{D21E1D30-F910-46F0-9228-91BD5682FF4E}" presName="root" presStyleCnt="0">
        <dgm:presLayoutVars>
          <dgm:dir/>
          <dgm:resizeHandles val="exact"/>
        </dgm:presLayoutVars>
      </dgm:prSet>
      <dgm:spPr/>
    </dgm:pt>
    <dgm:pt modelId="{AB8B3E57-AEFC-4F4D-AD89-E5E96642EAF6}" type="pres">
      <dgm:prSet presAssocID="{15E34198-63D0-4569-87CA-68E9E9E00175}" presName="compNode" presStyleCnt="0"/>
      <dgm:spPr/>
    </dgm:pt>
    <dgm:pt modelId="{033F41F9-EA79-4C75-AD99-8EC77CB7FD98}" type="pres">
      <dgm:prSet presAssocID="{15E34198-63D0-4569-87CA-68E9E9E00175}" presName="bgRect" presStyleLbl="bgShp" presStyleIdx="0" presStyleCnt="2"/>
      <dgm:spPr/>
    </dgm:pt>
    <dgm:pt modelId="{B64E8B6E-4019-45E8-B481-C0648C61B21A}" type="pres">
      <dgm:prSet presAssocID="{15E34198-63D0-4569-87CA-68E9E9E00175}"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Laptop"/>
        </a:ext>
      </dgm:extLst>
    </dgm:pt>
    <dgm:pt modelId="{418B88B3-9458-4CEB-BD9C-21702602D8E4}" type="pres">
      <dgm:prSet presAssocID="{15E34198-63D0-4569-87CA-68E9E9E00175}" presName="spaceRect" presStyleCnt="0"/>
      <dgm:spPr/>
    </dgm:pt>
    <dgm:pt modelId="{386851C6-12FC-47C1-9628-4E4C3D8B84E6}" type="pres">
      <dgm:prSet presAssocID="{15E34198-63D0-4569-87CA-68E9E9E00175}" presName="parTx" presStyleLbl="revTx" presStyleIdx="0" presStyleCnt="2">
        <dgm:presLayoutVars>
          <dgm:chMax val="0"/>
          <dgm:chPref val="0"/>
        </dgm:presLayoutVars>
      </dgm:prSet>
      <dgm:spPr/>
    </dgm:pt>
    <dgm:pt modelId="{A6C436CF-04BD-4468-8368-7630C7F1A412}" type="pres">
      <dgm:prSet presAssocID="{D56B276E-D99F-44AA-BDE1-F23272D53536}" presName="sibTrans" presStyleCnt="0"/>
      <dgm:spPr/>
    </dgm:pt>
    <dgm:pt modelId="{D367B495-5D60-4A25-8B6F-F621E87A75B2}" type="pres">
      <dgm:prSet presAssocID="{B45128CF-EA0A-4E22-AECF-F4C1C53180FF}" presName="compNode" presStyleCnt="0"/>
      <dgm:spPr/>
    </dgm:pt>
    <dgm:pt modelId="{A5C1434D-1CB4-4171-AFF1-C8F38EB38ACC}" type="pres">
      <dgm:prSet presAssocID="{B45128CF-EA0A-4E22-AECF-F4C1C53180FF}" presName="bgRect" presStyleLbl="bgShp" presStyleIdx="1" presStyleCnt="2"/>
      <dgm:spPr/>
    </dgm:pt>
    <dgm:pt modelId="{000ECC07-55B5-4866-99DF-E1EA9E9FFD3C}" type="pres">
      <dgm:prSet presAssocID="{B45128CF-EA0A-4E22-AECF-F4C1C53180FF}"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arker"/>
        </a:ext>
      </dgm:extLst>
    </dgm:pt>
    <dgm:pt modelId="{190A3F8F-A00A-4F31-BA49-70A686DBD4D9}" type="pres">
      <dgm:prSet presAssocID="{B45128CF-EA0A-4E22-AECF-F4C1C53180FF}" presName="spaceRect" presStyleCnt="0"/>
      <dgm:spPr/>
    </dgm:pt>
    <dgm:pt modelId="{3F37BA69-9CA5-44CA-9F20-CC05610A42AF}" type="pres">
      <dgm:prSet presAssocID="{B45128CF-EA0A-4E22-AECF-F4C1C53180FF}" presName="parTx" presStyleLbl="revTx" presStyleIdx="1" presStyleCnt="2">
        <dgm:presLayoutVars>
          <dgm:chMax val="0"/>
          <dgm:chPref val="0"/>
        </dgm:presLayoutVars>
      </dgm:prSet>
      <dgm:spPr/>
    </dgm:pt>
  </dgm:ptLst>
  <dgm:cxnLst>
    <dgm:cxn modelId="{B0F22146-263F-436E-BD78-564FD2215AE2}" type="presOf" srcId="{D21E1D30-F910-46F0-9228-91BD5682FF4E}" destId="{B11A3B44-FFE2-49D6-BC0E-5249F9139538}" srcOrd="0" destOrd="0" presId="urn:microsoft.com/office/officeart/2018/2/layout/IconVerticalSolidList"/>
    <dgm:cxn modelId="{AC81777D-E285-43D7-B11E-77AD208C407E}" type="presOf" srcId="{15E34198-63D0-4569-87CA-68E9E9E00175}" destId="{386851C6-12FC-47C1-9628-4E4C3D8B84E6}" srcOrd="0" destOrd="0" presId="urn:microsoft.com/office/officeart/2018/2/layout/IconVerticalSolidList"/>
    <dgm:cxn modelId="{893B64C0-6EE4-4215-B286-E61C9A6AAF97}" type="presOf" srcId="{B45128CF-EA0A-4E22-AECF-F4C1C53180FF}" destId="{3F37BA69-9CA5-44CA-9F20-CC05610A42AF}" srcOrd="0" destOrd="0" presId="urn:microsoft.com/office/officeart/2018/2/layout/IconVerticalSolidList"/>
    <dgm:cxn modelId="{B5CFC2CF-6429-46CC-905F-CEC4B5A29DB6}" srcId="{D21E1D30-F910-46F0-9228-91BD5682FF4E}" destId="{B45128CF-EA0A-4E22-AECF-F4C1C53180FF}" srcOrd="1" destOrd="0" parTransId="{F4A32ED5-C739-41E8-8613-5E540B3CF9DA}" sibTransId="{27404B7D-4D30-42CD-B4F1-70B006149D9F}"/>
    <dgm:cxn modelId="{A3FDA2DD-B5F3-4613-8FE3-7AB7A0E82AF0}" srcId="{D21E1D30-F910-46F0-9228-91BD5682FF4E}" destId="{15E34198-63D0-4569-87CA-68E9E9E00175}" srcOrd="0" destOrd="0" parTransId="{ADC36C7B-157C-4A05-B541-99909874D3D6}" sibTransId="{D56B276E-D99F-44AA-BDE1-F23272D53536}"/>
    <dgm:cxn modelId="{DA54D6AA-FA7F-464B-8E4F-958C665BC5EF}" type="presParOf" srcId="{B11A3B44-FFE2-49D6-BC0E-5249F9139538}" destId="{AB8B3E57-AEFC-4F4D-AD89-E5E96642EAF6}" srcOrd="0" destOrd="0" presId="urn:microsoft.com/office/officeart/2018/2/layout/IconVerticalSolidList"/>
    <dgm:cxn modelId="{59145D26-56F3-4EAC-968A-91EE7B6B6ADE}" type="presParOf" srcId="{AB8B3E57-AEFC-4F4D-AD89-E5E96642EAF6}" destId="{033F41F9-EA79-4C75-AD99-8EC77CB7FD98}" srcOrd="0" destOrd="0" presId="urn:microsoft.com/office/officeart/2018/2/layout/IconVerticalSolidList"/>
    <dgm:cxn modelId="{8574265B-7244-4F07-8E31-2680AA6E4FF9}" type="presParOf" srcId="{AB8B3E57-AEFC-4F4D-AD89-E5E96642EAF6}" destId="{B64E8B6E-4019-45E8-B481-C0648C61B21A}" srcOrd="1" destOrd="0" presId="urn:microsoft.com/office/officeart/2018/2/layout/IconVerticalSolidList"/>
    <dgm:cxn modelId="{B7195058-B39D-4301-B5DD-2E9B7FC352DE}" type="presParOf" srcId="{AB8B3E57-AEFC-4F4D-AD89-E5E96642EAF6}" destId="{418B88B3-9458-4CEB-BD9C-21702602D8E4}" srcOrd="2" destOrd="0" presId="urn:microsoft.com/office/officeart/2018/2/layout/IconVerticalSolidList"/>
    <dgm:cxn modelId="{44AC2AA0-6D47-4DD9-8277-31348219603F}" type="presParOf" srcId="{AB8B3E57-AEFC-4F4D-AD89-E5E96642EAF6}" destId="{386851C6-12FC-47C1-9628-4E4C3D8B84E6}" srcOrd="3" destOrd="0" presId="urn:microsoft.com/office/officeart/2018/2/layout/IconVerticalSolidList"/>
    <dgm:cxn modelId="{DB144CFC-EF5C-4EC6-B678-77DC7E67D9D5}" type="presParOf" srcId="{B11A3B44-FFE2-49D6-BC0E-5249F9139538}" destId="{A6C436CF-04BD-4468-8368-7630C7F1A412}" srcOrd="1" destOrd="0" presId="urn:microsoft.com/office/officeart/2018/2/layout/IconVerticalSolidList"/>
    <dgm:cxn modelId="{7EB49377-58F5-48A9-A391-EC3BF75C2EED}" type="presParOf" srcId="{B11A3B44-FFE2-49D6-BC0E-5249F9139538}" destId="{D367B495-5D60-4A25-8B6F-F621E87A75B2}" srcOrd="2" destOrd="0" presId="urn:microsoft.com/office/officeart/2018/2/layout/IconVerticalSolidList"/>
    <dgm:cxn modelId="{0B07CB10-9C09-4F1F-BCD8-BBDF15B9FF07}" type="presParOf" srcId="{D367B495-5D60-4A25-8B6F-F621E87A75B2}" destId="{A5C1434D-1CB4-4171-AFF1-C8F38EB38ACC}" srcOrd="0" destOrd="0" presId="urn:microsoft.com/office/officeart/2018/2/layout/IconVerticalSolidList"/>
    <dgm:cxn modelId="{965C55CF-5487-47A5-A4CF-5A0E8E695CE0}" type="presParOf" srcId="{D367B495-5D60-4A25-8B6F-F621E87A75B2}" destId="{000ECC07-55B5-4866-99DF-E1EA9E9FFD3C}" srcOrd="1" destOrd="0" presId="urn:microsoft.com/office/officeart/2018/2/layout/IconVerticalSolidList"/>
    <dgm:cxn modelId="{C4BB3DDF-4BF9-479C-94EE-6A0806D52F34}" type="presParOf" srcId="{D367B495-5D60-4A25-8B6F-F621E87A75B2}" destId="{190A3F8F-A00A-4F31-BA49-70A686DBD4D9}" srcOrd="2" destOrd="0" presId="urn:microsoft.com/office/officeart/2018/2/layout/IconVerticalSolidList"/>
    <dgm:cxn modelId="{51943851-098E-4206-89E4-635914DCC56D}" type="presParOf" srcId="{D367B495-5D60-4A25-8B6F-F621E87A75B2}" destId="{3F37BA69-9CA5-44CA-9F20-CC05610A42A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3F3879-DE2B-4C74-9EA0-DD10F132AA4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B56AD9F-4B5A-4050-8338-2AD6E982EF62}">
      <dgm:prSet/>
      <dgm:spPr/>
      <dgm:t>
        <a:bodyPr/>
        <a:lstStyle/>
        <a:p>
          <a:pPr>
            <a:defRPr cap="all"/>
          </a:pPr>
          <a:r>
            <a:rPr lang="en-US" b="0" i="0"/>
            <a:t>Manual </a:t>
          </a:r>
          <a:endParaRPr lang="en-US"/>
        </a:p>
      </dgm:t>
    </dgm:pt>
    <dgm:pt modelId="{7F1E85FF-F89D-40C9-B132-61521FB20241}" type="parTrans" cxnId="{F0D1E20C-9380-45F4-B661-FA98A0A6EDD9}">
      <dgm:prSet/>
      <dgm:spPr/>
      <dgm:t>
        <a:bodyPr/>
        <a:lstStyle/>
        <a:p>
          <a:endParaRPr lang="en-US"/>
        </a:p>
      </dgm:t>
    </dgm:pt>
    <dgm:pt modelId="{2E338229-BBDE-4A7D-8C0B-23C6CF9460C7}" type="sibTrans" cxnId="{F0D1E20C-9380-45F4-B661-FA98A0A6EDD9}">
      <dgm:prSet/>
      <dgm:spPr/>
      <dgm:t>
        <a:bodyPr/>
        <a:lstStyle/>
        <a:p>
          <a:endParaRPr lang="en-US"/>
        </a:p>
      </dgm:t>
    </dgm:pt>
    <dgm:pt modelId="{B8227E24-A716-4C96-AB0B-E20AFD193E72}">
      <dgm:prSet/>
      <dgm:spPr/>
      <dgm:t>
        <a:bodyPr/>
        <a:lstStyle/>
        <a:p>
          <a:pPr>
            <a:defRPr cap="all"/>
          </a:pPr>
          <a:r>
            <a:rPr lang="en-US" b="0" i="0"/>
            <a:t>Google</a:t>
          </a:r>
          <a:endParaRPr lang="en-US"/>
        </a:p>
      </dgm:t>
    </dgm:pt>
    <dgm:pt modelId="{962C18F9-2CEE-4724-B5EA-D07F27DB7000}" type="parTrans" cxnId="{40F40DC3-D88C-49B1-BFD8-A48DC8714DF3}">
      <dgm:prSet/>
      <dgm:spPr/>
      <dgm:t>
        <a:bodyPr/>
        <a:lstStyle/>
        <a:p>
          <a:endParaRPr lang="en-US"/>
        </a:p>
      </dgm:t>
    </dgm:pt>
    <dgm:pt modelId="{10C98A8A-CB26-4C43-A919-DE6EDAFE36DC}" type="sibTrans" cxnId="{40F40DC3-D88C-49B1-BFD8-A48DC8714DF3}">
      <dgm:prSet/>
      <dgm:spPr/>
      <dgm:t>
        <a:bodyPr/>
        <a:lstStyle/>
        <a:p>
          <a:endParaRPr lang="en-US"/>
        </a:p>
      </dgm:t>
    </dgm:pt>
    <dgm:pt modelId="{553707A8-08C2-4768-846C-C81E870A81B7}" type="pres">
      <dgm:prSet presAssocID="{4D3F3879-DE2B-4C74-9EA0-DD10F132AA43}" presName="root" presStyleCnt="0">
        <dgm:presLayoutVars>
          <dgm:dir/>
          <dgm:resizeHandles val="exact"/>
        </dgm:presLayoutVars>
      </dgm:prSet>
      <dgm:spPr/>
    </dgm:pt>
    <dgm:pt modelId="{F4B8087D-1630-43FC-A595-404225745E07}" type="pres">
      <dgm:prSet presAssocID="{6B56AD9F-4B5A-4050-8338-2AD6E982EF62}" presName="compNode" presStyleCnt="0"/>
      <dgm:spPr/>
    </dgm:pt>
    <dgm:pt modelId="{ADE43F5E-8812-4D6B-AEC9-E8885E0B27AC}" type="pres">
      <dgm:prSet presAssocID="{6B56AD9F-4B5A-4050-8338-2AD6E982EF62}" presName="iconBgRect" presStyleLbl="bgShp" presStyleIdx="0" presStyleCnt="2"/>
      <dgm:spPr>
        <a:prstGeom prst="round2DiagRect">
          <a:avLst>
            <a:gd name="adj1" fmla="val 29727"/>
            <a:gd name="adj2" fmla="val 0"/>
          </a:avLst>
        </a:prstGeom>
      </dgm:spPr>
    </dgm:pt>
    <dgm:pt modelId="{0CBD474A-239F-4C28-A65E-2513F5E79436}" type="pres">
      <dgm:prSet presAssocID="{6B56AD9F-4B5A-4050-8338-2AD6E982EF6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Book"/>
        </a:ext>
      </dgm:extLst>
    </dgm:pt>
    <dgm:pt modelId="{9CF0D174-FF68-4969-8C75-C436F17955C3}" type="pres">
      <dgm:prSet presAssocID="{6B56AD9F-4B5A-4050-8338-2AD6E982EF62}" presName="spaceRect" presStyleCnt="0"/>
      <dgm:spPr/>
    </dgm:pt>
    <dgm:pt modelId="{54D1DB04-794A-4AD3-8FF7-E3124BC3BEDF}" type="pres">
      <dgm:prSet presAssocID="{6B56AD9F-4B5A-4050-8338-2AD6E982EF62}" presName="textRect" presStyleLbl="revTx" presStyleIdx="0" presStyleCnt="2">
        <dgm:presLayoutVars>
          <dgm:chMax val="1"/>
          <dgm:chPref val="1"/>
        </dgm:presLayoutVars>
      </dgm:prSet>
      <dgm:spPr/>
    </dgm:pt>
    <dgm:pt modelId="{C7FD9BC4-9D7A-41D1-85F2-7CF1D199B92D}" type="pres">
      <dgm:prSet presAssocID="{2E338229-BBDE-4A7D-8C0B-23C6CF9460C7}" presName="sibTrans" presStyleCnt="0"/>
      <dgm:spPr/>
    </dgm:pt>
    <dgm:pt modelId="{10188AF3-BE80-40C5-84E6-B7C77BC92CF5}" type="pres">
      <dgm:prSet presAssocID="{B8227E24-A716-4C96-AB0B-E20AFD193E72}" presName="compNode" presStyleCnt="0"/>
      <dgm:spPr/>
    </dgm:pt>
    <dgm:pt modelId="{7F7563E6-179C-4744-B72A-DD16DB064F01}" type="pres">
      <dgm:prSet presAssocID="{B8227E24-A716-4C96-AB0B-E20AFD193E72}" presName="iconBgRect" presStyleLbl="bgShp" presStyleIdx="1" presStyleCnt="2"/>
      <dgm:spPr>
        <a:prstGeom prst="round2DiagRect">
          <a:avLst>
            <a:gd name="adj1" fmla="val 29727"/>
            <a:gd name="adj2" fmla="val 0"/>
          </a:avLst>
        </a:prstGeom>
      </dgm:spPr>
    </dgm:pt>
    <dgm:pt modelId="{BE4331E3-CBF7-4E8C-B68E-1EA3A55679EC}" type="pres">
      <dgm:prSet presAssocID="{B8227E24-A716-4C96-AB0B-E20AFD193E7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42BB9678-BE61-4277-AB55-8EED00245ABF}" type="pres">
      <dgm:prSet presAssocID="{B8227E24-A716-4C96-AB0B-E20AFD193E72}" presName="spaceRect" presStyleCnt="0"/>
      <dgm:spPr/>
    </dgm:pt>
    <dgm:pt modelId="{70B3A68D-9648-4B97-8F3C-59B79FE662FE}" type="pres">
      <dgm:prSet presAssocID="{B8227E24-A716-4C96-AB0B-E20AFD193E72}" presName="textRect" presStyleLbl="revTx" presStyleIdx="1" presStyleCnt="2">
        <dgm:presLayoutVars>
          <dgm:chMax val="1"/>
          <dgm:chPref val="1"/>
        </dgm:presLayoutVars>
      </dgm:prSet>
      <dgm:spPr/>
    </dgm:pt>
  </dgm:ptLst>
  <dgm:cxnLst>
    <dgm:cxn modelId="{F0D1E20C-9380-45F4-B661-FA98A0A6EDD9}" srcId="{4D3F3879-DE2B-4C74-9EA0-DD10F132AA43}" destId="{6B56AD9F-4B5A-4050-8338-2AD6E982EF62}" srcOrd="0" destOrd="0" parTransId="{7F1E85FF-F89D-40C9-B132-61521FB20241}" sibTransId="{2E338229-BBDE-4A7D-8C0B-23C6CF9460C7}"/>
    <dgm:cxn modelId="{5EB0785D-F995-40C4-989A-484D9570374B}" type="presOf" srcId="{B8227E24-A716-4C96-AB0B-E20AFD193E72}" destId="{70B3A68D-9648-4B97-8F3C-59B79FE662FE}" srcOrd="0" destOrd="0" presId="urn:microsoft.com/office/officeart/2018/5/layout/IconLeafLabelList"/>
    <dgm:cxn modelId="{40F40DC3-D88C-49B1-BFD8-A48DC8714DF3}" srcId="{4D3F3879-DE2B-4C74-9EA0-DD10F132AA43}" destId="{B8227E24-A716-4C96-AB0B-E20AFD193E72}" srcOrd="1" destOrd="0" parTransId="{962C18F9-2CEE-4724-B5EA-D07F27DB7000}" sibTransId="{10C98A8A-CB26-4C43-A919-DE6EDAFE36DC}"/>
    <dgm:cxn modelId="{DDD944D3-E541-4C54-B274-EAC0FFFD40CC}" type="presOf" srcId="{4D3F3879-DE2B-4C74-9EA0-DD10F132AA43}" destId="{553707A8-08C2-4768-846C-C81E870A81B7}" srcOrd="0" destOrd="0" presId="urn:microsoft.com/office/officeart/2018/5/layout/IconLeafLabelList"/>
    <dgm:cxn modelId="{A6C09CDB-BE77-4AE1-92BB-5006667F3495}" type="presOf" srcId="{6B56AD9F-4B5A-4050-8338-2AD6E982EF62}" destId="{54D1DB04-794A-4AD3-8FF7-E3124BC3BEDF}" srcOrd="0" destOrd="0" presId="urn:microsoft.com/office/officeart/2018/5/layout/IconLeafLabelList"/>
    <dgm:cxn modelId="{F72628C3-1CCB-4B3F-A79A-98AE394F8350}" type="presParOf" srcId="{553707A8-08C2-4768-846C-C81E870A81B7}" destId="{F4B8087D-1630-43FC-A595-404225745E07}" srcOrd="0" destOrd="0" presId="urn:microsoft.com/office/officeart/2018/5/layout/IconLeafLabelList"/>
    <dgm:cxn modelId="{5FA84C46-ACC8-4866-9FB6-2879283B16B3}" type="presParOf" srcId="{F4B8087D-1630-43FC-A595-404225745E07}" destId="{ADE43F5E-8812-4D6B-AEC9-E8885E0B27AC}" srcOrd="0" destOrd="0" presId="urn:microsoft.com/office/officeart/2018/5/layout/IconLeafLabelList"/>
    <dgm:cxn modelId="{4034168E-90CE-4325-8340-667101BD24DF}" type="presParOf" srcId="{F4B8087D-1630-43FC-A595-404225745E07}" destId="{0CBD474A-239F-4C28-A65E-2513F5E79436}" srcOrd="1" destOrd="0" presId="urn:microsoft.com/office/officeart/2018/5/layout/IconLeafLabelList"/>
    <dgm:cxn modelId="{BDB46F24-BBC4-4222-9322-10E3543CD979}" type="presParOf" srcId="{F4B8087D-1630-43FC-A595-404225745E07}" destId="{9CF0D174-FF68-4969-8C75-C436F17955C3}" srcOrd="2" destOrd="0" presId="urn:microsoft.com/office/officeart/2018/5/layout/IconLeafLabelList"/>
    <dgm:cxn modelId="{513B5F0D-276D-4F43-AE97-4DCFFC09C385}" type="presParOf" srcId="{F4B8087D-1630-43FC-A595-404225745E07}" destId="{54D1DB04-794A-4AD3-8FF7-E3124BC3BEDF}" srcOrd="3" destOrd="0" presId="urn:microsoft.com/office/officeart/2018/5/layout/IconLeafLabelList"/>
    <dgm:cxn modelId="{D0B85EDE-AAEE-4D77-982D-45C1F3BD28A8}" type="presParOf" srcId="{553707A8-08C2-4768-846C-C81E870A81B7}" destId="{C7FD9BC4-9D7A-41D1-85F2-7CF1D199B92D}" srcOrd="1" destOrd="0" presId="urn:microsoft.com/office/officeart/2018/5/layout/IconLeafLabelList"/>
    <dgm:cxn modelId="{D966A903-893D-41A0-B40A-A76C804E4534}" type="presParOf" srcId="{553707A8-08C2-4768-846C-C81E870A81B7}" destId="{10188AF3-BE80-40C5-84E6-B7C77BC92CF5}" srcOrd="2" destOrd="0" presId="urn:microsoft.com/office/officeart/2018/5/layout/IconLeafLabelList"/>
    <dgm:cxn modelId="{A27207C4-5823-46D2-8CD8-36A68CFFB1BD}" type="presParOf" srcId="{10188AF3-BE80-40C5-84E6-B7C77BC92CF5}" destId="{7F7563E6-179C-4744-B72A-DD16DB064F01}" srcOrd="0" destOrd="0" presId="urn:microsoft.com/office/officeart/2018/5/layout/IconLeafLabelList"/>
    <dgm:cxn modelId="{FF50338E-8E97-4F31-BF58-8BB8884F738E}" type="presParOf" srcId="{10188AF3-BE80-40C5-84E6-B7C77BC92CF5}" destId="{BE4331E3-CBF7-4E8C-B68E-1EA3A55679EC}" srcOrd="1" destOrd="0" presId="urn:microsoft.com/office/officeart/2018/5/layout/IconLeafLabelList"/>
    <dgm:cxn modelId="{1B9452F5-AA9E-4D98-9EFD-0B25FE724DBA}" type="presParOf" srcId="{10188AF3-BE80-40C5-84E6-B7C77BC92CF5}" destId="{42BB9678-BE61-4277-AB55-8EED00245ABF}" srcOrd="2" destOrd="0" presId="urn:microsoft.com/office/officeart/2018/5/layout/IconLeafLabelList"/>
    <dgm:cxn modelId="{B2BB6880-BE6E-4089-BC10-2FEDC51B3DDF}" type="presParOf" srcId="{10188AF3-BE80-40C5-84E6-B7C77BC92CF5}" destId="{70B3A68D-9648-4B97-8F3C-59B79FE66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04067-CFAD-C34A-AF4D-E8C4323E65B7}">
      <dsp:nvSpPr>
        <dsp:cNvPr id="0" name=""/>
        <dsp:cNvSpPr/>
      </dsp:nvSpPr>
      <dsp:spPr>
        <a:xfrm>
          <a:off x="0" y="500111"/>
          <a:ext cx="4885203" cy="4885203"/>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D9D0CA-DAA0-A54E-9D71-C626A4DDE76D}">
      <dsp:nvSpPr>
        <dsp:cNvPr id="0" name=""/>
        <dsp:cNvSpPr/>
      </dsp:nvSpPr>
      <dsp:spPr>
        <a:xfrm>
          <a:off x="464094" y="964205"/>
          <a:ext cx="1905229" cy="19052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Most new bioinformatics software is created for Unix</a:t>
          </a:r>
          <a:endParaRPr lang="en-US" sz="1900" kern="1200"/>
        </a:p>
      </dsp:txBody>
      <dsp:txXfrm>
        <a:off x="557100" y="1057211"/>
        <a:ext cx="1719217" cy="1719217"/>
      </dsp:txXfrm>
    </dsp:sp>
    <dsp:sp modelId="{FB3218EE-2C5D-1B43-8B6C-3AF89E1736AE}">
      <dsp:nvSpPr>
        <dsp:cNvPr id="0" name=""/>
        <dsp:cNvSpPr/>
      </dsp:nvSpPr>
      <dsp:spPr>
        <a:xfrm>
          <a:off x="2515879" y="964205"/>
          <a:ext cx="1905229" cy="190522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Unix is very </a:t>
          </a:r>
          <a:r>
            <a:rPr lang="en-US" sz="1900" b="1" i="0" kern="1200"/>
            <a:t>efficient </a:t>
          </a:r>
          <a:endParaRPr lang="en-US" sz="1900" kern="1200"/>
        </a:p>
        <a:p>
          <a:pPr marL="114300" lvl="1" indent="-114300" algn="l" defTabSz="666750">
            <a:lnSpc>
              <a:spcPct val="90000"/>
            </a:lnSpc>
            <a:spcBef>
              <a:spcPct val="0"/>
            </a:spcBef>
            <a:spcAft>
              <a:spcPct val="15000"/>
            </a:spcAft>
            <a:buChar char="•"/>
          </a:pPr>
          <a:r>
            <a:rPr lang="en-US" sz="1500" b="0" i="0" kern="1200"/>
            <a:t>manage extremely </a:t>
          </a:r>
          <a:r>
            <a:rPr lang="en-US" sz="1500" b="1" i="0" kern="1200"/>
            <a:t>huge amounts of data</a:t>
          </a:r>
          <a:endParaRPr lang="en-US" sz="1500" kern="1200"/>
        </a:p>
      </dsp:txBody>
      <dsp:txXfrm>
        <a:off x="2608885" y="1057211"/>
        <a:ext cx="1719217" cy="1719217"/>
      </dsp:txXfrm>
    </dsp:sp>
    <dsp:sp modelId="{0B05E629-D7E8-0F48-ABAB-4D3874B14545}">
      <dsp:nvSpPr>
        <dsp:cNvPr id="0" name=""/>
        <dsp:cNvSpPr/>
      </dsp:nvSpPr>
      <dsp:spPr>
        <a:xfrm>
          <a:off x="464094" y="3015991"/>
          <a:ext cx="1905229" cy="190522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It is </a:t>
          </a:r>
          <a:r>
            <a:rPr lang="en-US" sz="1900" b="1" i="0" kern="1200"/>
            <a:t>very popular</a:t>
          </a:r>
          <a:r>
            <a:rPr lang="en-US" sz="1900" b="0" i="0" kern="1200"/>
            <a:t>, so it is easy to find information and get help </a:t>
          </a:r>
          <a:endParaRPr lang="en-US" sz="1900" kern="1200"/>
        </a:p>
      </dsp:txBody>
      <dsp:txXfrm>
        <a:off x="557100" y="3108997"/>
        <a:ext cx="1719217" cy="1719217"/>
      </dsp:txXfrm>
    </dsp:sp>
    <dsp:sp modelId="{1C9A5A54-3057-554B-BFC8-CB9330B9E9B1}">
      <dsp:nvSpPr>
        <dsp:cNvPr id="0" name=""/>
        <dsp:cNvSpPr/>
      </dsp:nvSpPr>
      <dsp:spPr>
        <a:xfrm>
          <a:off x="2515879" y="3015991"/>
          <a:ext cx="1905229" cy="190522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Unix is very </a:t>
          </a:r>
          <a:r>
            <a:rPr lang="en-US" sz="1900" b="1" i="0" kern="1200"/>
            <a:t>stable</a:t>
          </a:r>
          <a:r>
            <a:rPr lang="en-US" sz="1900" b="0" i="0" kern="1200"/>
            <a:t> - computers running Unix almost never crash </a:t>
          </a:r>
          <a:endParaRPr lang="en-US" sz="1900" kern="1200"/>
        </a:p>
      </dsp:txBody>
      <dsp:txXfrm>
        <a:off x="2608885" y="3108997"/>
        <a:ext cx="1719217" cy="17192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A028B-F9DF-48E8-82EE-05C75E43BB50}">
      <dsp:nvSpPr>
        <dsp:cNvPr id="0" name=""/>
        <dsp:cNvSpPr/>
      </dsp:nvSpPr>
      <dsp:spPr>
        <a:xfrm>
          <a:off x="0" y="718"/>
          <a:ext cx="48852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71E86F-135F-41F2-B574-674B7CB53A32}">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21C008-D842-4155-803C-63BE4DFB3493}">
      <dsp:nvSpPr>
        <dsp:cNvPr id="0" name=""/>
        <dsp:cNvSpPr/>
      </dsp:nvSpPr>
      <dsp:spPr>
        <a:xfrm>
          <a:off x="1941716" y="718"/>
          <a:ext cx="2943486"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100000"/>
            </a:lnSpc>
            <a:spcBef>
              <a:spcPct val="0"/>
            </a:spcBef>
            <a:spcAft>
              <a:spcPct val="35000"/>
            </a:spcAft>
            <a:buNone/>
          </a:pPr>
          <a:r>
            <a:rPr lang="en-US" sz="1900" b="0" i="0" kern="1200"/>
            <a:t>Excel is good for</a:t>
          </a:r>
          <a:r>
            <a:rPr lang="en-US" sz="1900" b="1" i="0" kern="1200"/>
            <a:t> simple tasks and small datasets</a:t>
          </a:r>
          <a:endParaRPr lang="en-US" sz="1900" kern="1200"/>
        </a:p>
      </dsp:txBody>
      <dsp:txXfrm>
        <a:off x="1941716" y="718"/>
        <a:ext cx="2943486" cy="1681139"/>
      </dsp:txXfrm>
    </dsp:sp>
    <dsp:sp modelId="{B789AC32-D4E4-4A68-97A0-92BC580B6243}">
      <dsp:nvSpPr>
        <dsp:cNvPr id="0" name=""/>
        <dsp:cNvSpPr/>
      </dsp:nvSpPr>
      <dsp:spPr>
        <a:xfrm>
          <a:off x="0" y="2102143"/>
          <a:ext cx="48852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3AE90A-FB42-4F33-ADA7-3AA48F75D095}">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0D21D4-17F8-44B4-94D3-EFCF0E8524DB}">
      <dsp:nvSpPr>
        <dsp:cNvPr id="0" name=""/>
        <dsp:cNvSpPr/>
      </dsp:nvSpPr>
      <dsp:spPr>
        <a:xfrm>
          <a:off x="1941716" y="2102143"/>
          <a:ext cx="2943486"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100000"/>
            </a:lnSpc>
            <a:spcBef>
              <a:spcPct val="0"/>
            </a:spcBef>
            <a:spcAft>
              <a:spcPct val="35000"/>
            </a:spcAft>
            <a:buNone/>
          </a:pPr>
          <a:r>
            <a:rPr lang="en-US" sz="1900" b="0" i="0" kern="1200"/>
            <a:t>Excel is not eble to handle </a:t>
          </a:r>
          <a:r>
            <a:rPr lang="en-US" sz="1900" b="1" i="0" kern="1200"/>
            <a:t>large datasets </a:t>
          </a:r>
          <a:r>
            <a:rPr lang="en-US" sz="1900" b="0" i="0" kern="1200"/>
            <a:t>above 1,048,576 rows and 16,384 columns</a:t>
          </a:r>
          <a:endParaRPr lang="en-US" sz="1900" kern="1200"/>
        </a:p>
      </dsp:txBody>
      <dsp:txXfrm>
        <a:off x="1941716" y="2102143"/>
        <a:ext cx="2943486" cy="1681139"/>
      </dsp:txXfrm>
    </dsp:sp>
    <dsp:sp modelId="{5C2F2328-C06F-4CBA-9A23-BD2490566A93}">
      <dsp:nvSpPr>
        <dsp:cNvPr id="0" name=""/>
        <dsp:cNvSpPr/>
      </dsp:nvSpPr>
      <dsp:spPr>
        <a:xfrm>
          <a:off x="0" y="4203567"/>
          <a:ext cx="48852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5BA14C-A835-4A6F-9E75-8C4E4E09BC12}">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C97706-43FD-4070-B778-8DE361B21A21}">
      <dsp:nvSpPr>
        <dsp:cNvPr id="0" name=""/>
        <dsp:cNvSpPr/>
      </dsp:nvSpPr>
      <dsp:spPr>
        <a:xfrm>
          <a:off x="1941716" y="4203567"/>
          <a:ext cx="2943486"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100000"/>
            </a:lnSpc>
            <a:spcBef>
              <a:spcPct val="0"/>
            </a:spcBef>
            <a:spcAft>
              <a:spcPct val="35000"/>
            </a:spcAft>
            <a:buNone/>
          </a:pPr>
          <a:r>
            <a:rPr lang="en-US" sz="1900" b="0" i="0" kern="1200"/>
            <a:t>Excel is not suitable for large number of datasets. </a:t>
          </a:r>
          <a:endParaRPr lang="en-US" sz="1900" kern="1200"/>
        </a:p>
      </dsp:txBody>
      <dsp:txXfrm>
        <a:off x="1941716" y="4203567"/>
        <a:ext cx="2943486" cy="1681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7F0A31-34C9-4BF2-9D9F-6D49BF029D77}">
      <dsp:nvSpPr>
        <dsp:cNvPr id="0" name=""/>
        <dsp:cNvSpPr/>
      </dsp:nvSpPr>
      <dsp:spPr>
        <a:xfrm>
          <a:off x="0" y="956381"/>
          <a:ext cx="48852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1A28CF-C237-4CE7-B2F4-9318CA6683CD}">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BA262E-408E-48C7-A263-7F22888375EA}">
      <dsp:nvSpPr>
        <dsp:cNvPr id="0" name=""/>
        <dsp:cNvSpPr/>
      </dsp:nvSpPr>
      <dsp:spPr>
        <a:xfrm>
          <a:off x="2039300" y="956381"/>
          <a:ext cx="2845902"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844550">
            <a:lnSpc>
              <a:spcPct val="90000"/>
            </a:lnSpc>
            <a:spcBef>
              <a:spcPct val="0"/>
            </a:spcBef>
            <a:spcAft>
              <a:spcPct val="35000"/>
            </a:spcAft>
            <a:buNone/>
          </a:pPr>
          <a:r>
            <a:rPr lang="en-US" sz="1900" kern="1200"/>
            <a:t>In certain cases, installing UNIX (Ubuntu) on Windows might be challenging</a:t>
          </a:r>
        </a:p>
      </dsp:txBody>
      <dsp:txXfrm>
        <a:off x="2039300" y="956381"/>
        <a:ext cx="2845902" cy="1765627"/>
      </dsp:txXfrm>
    </dsp:sp>
    <dsp:sp modelId="{EC1F285B-165D-4849-9A07-1318F6E3A1DB}">
      <dsp:nvSpPr>
        <dsp:cNvPr id="0" name=""/>
        <dsp:cNvSpPr/>
      </dsp:nvSpPr>
      <dsp:spPr>
        <a:xfrm>
          <a:off x="0" y="3163416"/>
          <a:ext cx="48852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C8CDAD-D00F-41E5-B8DD-2188B2E0B08C}">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F93539-6CB9-483D-A538-6E71F3A4AF66}">
      <dsp:nvSpPr>
        <dsp:cNvPr id="0" name=""/>
        <dsp:cNvSpPr/>
      </dsp:nvSpPr>
      <dsp:spPr>
        <a:xfrm>
          <a:off x="2039300" y="3163416"/>
          <a:ext cx="2845902"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844550">
            <a:lnSpc>
              <a:spcPct val="90000"/>
            </a:lnSpc>
            <a:spcBef>
              <a:spcPct val="0"/>
            </a:spcBef>
            <a:spcAft>
              <a:spcPct val="35000"/>
            </a:spcAft>
            <a:buNone/>
          </a:pPr>
          <a:r>
            <a:rPr lang="en-US" sz="1900" kern="1200"/>
            <a:t>Cloud is an alternative allowing to run UNIX and Python on any computer regardless of the operating system </a:t>
          </a:r>
        </a:p>
      </dsp:txBody>
      <dsp:txXfrm>
        <a:off x="2039300" y="3163416"/>
        <a:ext cx="2845902" cy="17656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F41F9-EA79-4C75-AD99-8EC77CB7FD98}">
      <dsp:nvSpPr>
        <dsp:cNvPr id="0" name=""/>
        <dsp:cNvSpPr/>
      </dsp:nvSpPr>
      <dsp:spPr>
        <a:xfrm>
          <a:off x="0" y="903199"/>
          <a:ext cx="4885203" cy="171045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4E8B6E-4019-45E8-B481-C0648C61B21A}">
      <dsp:nvSpPr>
        <dsp:cNvPr id="0" name=""/>
        <dsp:cNvSpPr/>
      </dsp:nvSpPr>
      <dsp:spPr>
        <a:xfrm>
          <a:off x="517411" y="1288051"/>
          <a:ext cx="940748" cy="9407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6851C6-12FC-47C1-9628-4E4C3D8B84E6}">
      <dsp:nvSpPr>
        <dsp:cNvPr id="0" name=""/>
        <dsp:cNvSpPr/>
      </dsp:nvSpPr>
      <dsp:spPr>
        <a:xfrm>
          <a:off x="1975571" y="903199"/>
          <a:ext cx="2848937" cy="1819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514" tIns="192514" rIns="192514" bIns="192514" numCol="1" spcCol="1270" anchor="ctr" anchorCtr="0">
          <a:noAutofit/>
        </a:bodyPr>
        <a:lstStyle/>
        <a:p>
          <a:pPr marL="0" lvl="0" indent="0" algn="l" defTabSz="622300">
            <a:lnSpc>
              <a:spcPct val="90000"/>
            </a:lnSpc>
            <a:spcBef>
              <a:spcPct val="0"/>
            </a:spcBef>
            <a:spcAft>
              <a:spcPct val="35000"/>
            </a:spcAft>
            <a:buNone/>
          </a:pPr>
          <a:r>
            <a:rPr lang="en-US" sz="1400" kern="1200"/>
            <a:t>Open google/gmail account if you don’t have one</a:t>
          </a:r>
        </a:p>
      </dsp:txBody>
      <dsp:txXfrm>
        <a:off x="1975571" y="903199"/>
        <a:ext cx="2848937" cy="1819025"/>
      </dsp:txXfrm>
    </dsp:sp>
    <dsp:sp modelId="{A5C1434D-1CB4-4171-AFF1-C8F38EB38ACC}">
      <dsp:nvSpPr>
        <dsp:cNvPr id="0" name=""/>
        <dsp:cNvSpPr/>
      </dsp:nvSpPr>
      <dsp:spPr>
        <a:xfrm>
          <a:off x="0" y="3163200"/>
          <a:ext cx="4885203" cy="171045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0ECC07-55B5-4866-99DF-E1EA9E9FFD3C}">
      <dsp:nvSpPr>
        <dsp:cNvPr id="0" name=""/>
        <dsp:cNvSpPr/>
      </dsp:nvSpPr>
      <dsp:spPr>
        <a:xfrm>
          <a:off x="517411" y="3548052"/>
          <a:ext cx="940748" cy="9407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37BA69-9CA5-44CA-9F20-CC05610A42AF}">
      <dsp:nvSpPr>
        <dsp:cNvPr id="0" name=""/>
        <dsp:cNvSpPr/>
      </dsp:nvSpPr>
      <dsp:spPr>
        <a:xfrm>
          <a:off x="1975571" y="3163200"/>
          <a:ext cx="2848937" cy="1819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514" tIns="192514" rIns="192514" bIns="192514" numCol="1" spcCol="1270" anchor="ctr" anchorCtr="0">
          <a:noAutofit/>
        </a:bodyPr>
        <a:lstStyle/>
        <a:p>
          <a:pPr marL="0" lvl="0" indent="0" algn="l" defTabSz="622300">
            <a:lnSpc>
              <a:spcPct val="90000"/>
            </a:lnSpc>
            <a:spcBef>
              <a:spcPct val="0"/>
            </a:spcBef>
            <a:spcAft>
              <a:spcPct val="35000"/>
            </a:spcAft>
            <a:buNone/>
          </a:pPr>
          <a:r>
            <a:rPr lang="en-US" sz="1400" kern="1200" dirty="0"/>
            <a:t>Go to </a:t>
          </a:r>
          <a:r>
            <a:rPr lang="en-US" sz="1400" kern="1200" dirty="0">
              <a:hlinkClick xmlns:r="http://schemas.openxmlformats.org/officeDocument/2006/relationships" r:id="rId5"/>
            </a:rPr>
            <a:t>https://colab.research.google.com/</a:t>
          </a:r>
          <a:endParaRPr lang="en-US" sz="1400" kern="1200" dirty="0"/>
        </a:p>
      </dsp:txBody>
      <dsp:txXfrm>
        <a:off x="1975571" y="3163200"/>
        <a:ext cx="2848937" cy="18190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43F5E-8812-4D6B-AEC9-E8885E0B27AC}">
      <dsp:nvSpPr>
        <dsp:cNvPr id="0" name=""/>
        <dsp:cNvSpPr/>
      </dsp:nvSpPr>
      <dsp:spPr>
        <a:xfrm>
          <a:off x="730349" y="375668"/>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BD474A-239F-4C28-A65E-2513F5E79436}">
      <dsp:nvSpPr>
        <dsp:cNvPr id="0" name=""/>
        <dsp:cNvSpPr/>
      </dsp:nvSpPr>
      <dsp:spPr>
        <a:xfrm>
          <a:off x="1198349"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D1DB04-794A-4AD3-8FF7-E3124BC3BEDF}">
      <dsp:nvSpPr>
        <dsp:cNvPr id="0" name=""/>
        <dsp:cNvSpPr/>
      </dsp:nvSpPr>
      <dsp:spPr>
        <a:xfrm>
          <a:off x="28349"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r>
            <a:rPr lang="en-US" sz="4400" b="0" i="0" kern="1200"/>
            <a:t>Manual </a:t>
          </a:r>
          <a:endParaRPr lang="en-US" sz="4400" kern="1200"/>
        </a:p>
      </dsp:txBody>
      <dsp:txXfrm>
        <a:off x="28349" y="3255669"/>
        <a:ext cx="3600000" cy="720000"/>
      </dsp:txXfrm>
    </dsp:sp>
    <dsp:sp modelId="{7F7563E6-179C-4744-B72A-DD16DB064F01}">
      <dsp:nvSpPr>
        <dsp:cNvPr id="0" name=""/>
        <dsp:cNvSpPr/>
      </dsp:nvSpPr>
      <dsp:spPr>
        <a:xfrm>
          <a:off x="4960350" y="375668"/>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4331E3-CBF7-4E8C-B68E-1EA3A55679EC}">
      <dsp:nvSpPr>
        <dsp:cNvPr id="0" name=""/>
        <dsp:cNvSpPr/>
      </dsp:nvSpPr>
      <dsp:spPr>
        <a:xfrm>
          <a:off x="542835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B3A68D-9648-4B97-8F3C-59B79FE662FE}">
      <dsp:nvSpPr>
        <dsp:cNvPr id="0" name=""/>
        <dsp:cNvSpPr/>
      </dsp:nvSpPr>
      <dsp:spPr>
        <a:xfrm>
          <a:off x="425835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r>
            <a:rPr lang="en-US" sz="4400" b="0" i="0" kern="1200"/>
            <a:t>Google</a:t>
          </a:r>
          <a:endParaRPr lang="en-US" sz="4400" kern="1200"/>
        </a:p>
      </dsp:txBody>
      <dsp:txXfrm>
        <a:off x="4258350" y="3255669"/>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Try to type anything</a:t>
            </a:r>
            <a:endParaRPr/>
          </a:p>
        </p:txBody>
      </p:sp>
      <p:sp>
        <p:nvSpPr>
          <p:cNvPr id="220" name="Google Shape;220;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Folders - &gt;dir</a:t>
            </a:r>
            <a:endParaRPr/>
          </a:p>
          <a:p>
            <a:pPr marL="0" lvl="0" indent="0" algn="l" rtl="0">
              <a:spcBef>
                <a:spcPts val="0"/>
              </a:spcBef>
              <a:spcAft>
                <a:spcPts val="0"/>
              </a:spcAft>
              <a:buNone/>
            </a:pPr>
            <a:r>
              <a:rPr lang="en-US"/>
              <a:t>Type pwd </a:t>
            </a:r>
            <a:endParaRPr/>
          </a:p>
        </p:txBody>
      </p:sp>
      <p:sp>
        <p:nvSpPr>
          <p:cNvPr id="229" name="Google Shape;229;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Since it is command line interface let’s learn few commands</a:t>
            </a:r>
            <a:endParaRPr/>
          </a:p>
        </p:txBody>
      </p:sp>
      <p:sp>
        <p:nvSpPr>
          <p:cNvPr id="251" name="Google Shape;251;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200"/>
              <a:buFont typeface="Calibri"/>
              <a:buNone/>
            </a:pPr>
            <a:r>
              <a:rPr lang="en-US"/>
              <a:t>cd t “tab”, to auto-complete file names, use the tab key</a:t>
            </a:r>
            <a:endParaRPr/>
          </a:p>
          <a:p>
            <a:pPr marL="0" lvl="0" indent="0" algn="l" rtl="0">
              <a:spcBef>
                <a:spcPts val="0"/>
              </a:spcBef>
              <a:spcAft>
                <a:spcPts val="0"/>
              </a:spcAft>
              <a:buNone/>
            </a:pPr>
            <a:endParaRPr/>
          </a:p>
        </p:txBody>
      </p:sp>
      <p:sp>
        <p:nvSpPr>
          <p:cNvPr id="270" name="Google Shape;270;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Different color</a:t>
            </a:r>
            <a:endParaRPr/>
          </a:p>
        </p:txBody>
      </p:sp>
      <p:sp>
        <p:nvSpPr>
          <p:cNvPr id="328" name="Google Shape;328;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Arial"/>
                <a:ea typeface="Arial"/>
                <a:cs typeface="Arial"/>
                <a:sym typeface="Arial"/>
              </a:rPr>
              <a:t>Whenever you need help with a command type “man” and the command name</a:t>
            </a:r>
            <a:endParaRPr>
              <a:latin typeface="Arial"/>
              <a:ea typeface="Arial"/>
              <a:cs typeface="Arial"/>
              <a:sym typeface="Arial"/>
            </a:endParaRPr>
          </a:p>
        </p:txBody>
      </p:sp>
      <p:sp>
        <p:nvSpPr>
          <p:cNvPr id="337" name="Google Shape;337;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Many option might be confusing, how to get help!</a:t>
            </a:r>
            <a:endParaRPr/>
          </a:p>
        </p:txBody>
      </p:sp>
      <p:sp>
        <p:nvSpPr>
          <p:cNvPr id="345" name="Google Shape;345;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c4a6ceef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c4a6ceef8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g4c4a6ceef8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Like so many Linux features, you have a variety of options from which to choose when you want to manipulate files and directories. You can also use wildcards when you're copying, moving, or deleting files and directories. </a:t>
            </a:r>
            <a:endParaRPr/>
          </a:p>
        </p:txBody>
      </p:sp>
      <p:sp>
        <p:nvSpPr>
          <p:cNvPr id="439" name="Google Shape;439;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Creating a copy of a file in the current directory</a:t>
            </a:r>
            <a:endParaRPr/>
          </a:p>
        </p:txBody>
      </p:sp>
      <p:sp>
        <p:nvSpPr>
          <p:cNvPr id="457" name="Google Shape;457;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4c4a6ceef8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4c4a6ceef8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g4c4a6ceef8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8048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5a63b6bfa2_0_3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5a63b6bfa2_0_3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5" name="Google Shape;525;g5a63b6bfa2_0_3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passwd</a:t>
            </a:r>
            <a:endParaRPr/>
          </a:p>
        </p:txBody>
      </p:sp>
      <p:sp>
        <p:nvSpPr>
          <p:cNvPr id="533" name="Google Shape;533;p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4873236df5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4873236df5_0_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4873236df5_0_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Calibri"/>
              <a:buNone/>
            </a:pPr>
            <a:r>
              <a:rPr lang="en-US"/>
              <a:t>Unix is used by most large, powerful computers</a:t>
            </a: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r>
              <a:rPr lang="en-US"/>
              <a:t>Graphical User Interface at Mac and Windows</a:t>
            </a:r>
            <a:endParaRPr/>
          </a:p>
          <a:p>
            <a:pPr marL="0" lvl="0" indent="0" algn="l" rtl="0">
              <a:lnSpc>
                <a:spcPct val="90000"/>
              </a:lnSpc>
              <a:spcBef>
                <a:spcPts val="0"/>
              </a:spcBef>
              <a:spcAft>
                <a:spcPts val="0"/>
              </a:spcAft>
              <a:buNone/>
            </a:pPr>
            <a:r>
              <a:rPr lang="en-US"/>
              <a:t>Unix – command line interface, </a:t>
            </a:r>
            <a:r>
              <a:rPr lang="en-US">
                <a:solidFill>
                  <a:srgbClr val="000000"/>
                </a:solidFill>
              </a:rPr>
              <a:t>called shell</a:t>
            </a:r>
            <a:endParaRPr/>
          </a:p>
        </p:txBody>
      </p:sp>
      <p:sp>
        <p:nvSpPr>
          <p:cNvPr id="137" name="Google Shape;137;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5a63b6bfa2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5a63b6bfa2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5a63b6bfa2_0_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97f55062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97f55062f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497f55062f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en.wikipedia.org/wiki/Sequence_alignment"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685800" y="1348925"/>
            <a:ext cx="4323300" cy="2533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000"/>
              <a:buFont typeface="Calibri"/>
              <a:buNone/>
            </a:pPr>
            <a:r>
              <a:rPr lang="en-US" sz="4000" b="1"/>
              <a:t>Introduction to UNIX command-line</a:t>
            </a:r>
            <a:r>
              <a:rPr lang="en-US" sz="4000"/>
              <a:t> </a:t>
            </a:r>
            <a:endParaRPr sz="4000"/>
          </a:p>
        </p:txBody>
      </p:sp>
      <p:sp>
        <p:nvSpPr>
          <p:cNvPr id="89" name="Google Shape;89;p13"/>
          <p:cNvSpPr txBox="1">
            <a:spLocks noGrp="1"/>
          </p:cNvSpPr>
          <p:nvPr>
            <p:ph type="subTitle" idx="1"/>
          </p:nvPr>
        </p:nvSpPr>
        <p:spPr>
          <a:xfrm>
            <a:off x="1371600" y="467285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888888"/>
              </a:buClr>
              <a:buSzPts val="2000"/>
              <a:buNone/>
            </a:pPr>
            <a:r>
              <a:rPr lang="en-US" sz="2400"/>
              <a:t>Serghei Mangul, Ph.D.</a:t>
            </a:r>
            <a:endParaRPr sz="2400"/>
          </a:p>
          <a:p>
            <a:pPr marL="0" lvl="0" indent="0" algn="ctr" rtl="0">
              <a:spcBef>
                <a:spcPts val="0"/>
              </a:spcBef>
              <a:spcAft>
                <a:spcPts val="0"/>
              </a:spcAft>
              <a:buClr>
                <a:srgbClr val="888888"/>
              </a:buClr>
              <a:buSzPts val="2000"/>
              <a:buNone/>
            </a:pPr>
            <a:r>
              <a:rPr lang="en-US" sz="2400"/>
              <a:t>University of California, Los Angeles</a:t>
            </a:r>
            <a:endParaRPr sz="2400"/>
          </a:p>
        </p:txBody>
      </p:sp>
      <p:sp>
        <p:nvSpPr>
          <p:cNvPr id="90" name="Google Shape;90;p13"/>
          <p:cNvSpPr txBox="1"/>
          <p:nvPr/>
        </p:nvSpPr>
        <p:spPr>
          <a:xfrm>
            <a:off x="-1977516" y="1639651"/>
            <a:ext cx="18466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1" name="Google Shape;91;p13"/>
          <p:cNvPicPr preferRelativeResize="0"/>
          <p:nvPr/>
        </p:nvPicPr>
        <p:blipFill>
          <a:blip r:embed="rId3">
            <a:alphaModFix/>
          </a:blip>
          <a:stretch>
            <a:fillRect/>
          </a:stretch>
        </p:blipFill>
        <p:spPr>
          <a:xfrm>
            <a:off x="5295698" y="1293725"/>
            <a:ext cx="2476706" cy="2644200"/>
          </a:xfrm>
          <a:prstGeom prst="rect">
            <a:avLst/>
          </a:prstGeom>
          <a:noFill/>
          <a:ln>
            <a:noFill/>
          </a:ln>
        </p:spPr>
      </p:pic>
      <p:pic>
        <p:nvPicPr>
          <p:cNvPr id="92" name="Google Shape;92;p13"/>
          <p:cNvPicPr preferRelativeResize="0"/>
          <p:nvPr/>
        </p:nvPicPr>
        <p:blipFill rotWithShape="1">
          <a:blip r:embed="rId4">
            <a:alphaModFix/>
          </a:blip>
          <a:srcRect r="79964" b="15532"/>
          <a:stretch/>
        </p:blipFill>
        <p:spPr>
          <a:xfrm>
            <a:off x="7126599" y="6420080"/>
            <a:ext cx="349237" cy="289640"/>
          </a:xfrm>
          <a:prstGeom prst="rect">
            <a:avLst/>
          </a:prstGeom>
          <a:noFill/>
          <a:ln>
            <a:noFill/>
          </a:ln>
        </p:spPr>
      </p:pic>
      <p:sp>
        <p:nvSpPr>
          <p:cNvPr id="2" name="TextBox 1">
            <a:extLst>
              <a:ext uri="{FF2B5EF4-FFF2-40B4-BE49-F238E27FC236}">
                <a16:creationId xmlns:a16="http://schemas.microsoft.com/office/drawing/2014/main" id="{4A7485FB-ABF5-FB4F-9024-DAFA468319A0}"/>
              </a:ext>
            </a:extLst>
          </p:cNvPr>
          <p:cNvSpPr txBox="1"/>
          <p:nvPr/>
        </p:nvSpPr>
        <p:spPr>
          <a:xfrm>
            <a:off x="7414051" y="6401879"/>
            <a:ext cx="1640193" cy="307777"/>
          </a:xfrm>
          <a:prstGeom prst="rect">
            <a:avLst/>
          </a:prstGeom>
          <a:noFill/>
        </p:spPr>
        <p:txBody>
          <a:bodyPr wrap="none" rtlCol="0">
            <a:spAutoFit/>
          </a:bodyPr>
          <a:lstStyle/>
          <a:p>
            <a:r>
              <a:rPr lang="en-US" dirty="0"/>
              <a:t>@</a:t>
            </a:r>
            <a:r>
              <a:rPr lang="en-US" dirty="0" err="1"/>
              <a:t>serghei_mangul</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1"/>
        <p:cNvGrpSpPr/>
        <p:nvPr/>
      </p:nvGrpSpPr>
      <p:grpSpPr>
        <a:xfrm>
          <a:off x="0" y="0"/>
          <a:ext cx="0" cy="0"/>
          <a:chOff x="0" y="0"/>
          <a:chExt cx="0" cy="0"/>
        </a:xfrm>
      </p:grpSpPr>
      <p:sp>
        <p:nvSpPr>
          <p:cNvPr id="222" name="Google Shape;222;p29"/>
          <p:cNvSpPr txBox="1">
            <a:spLocks noGrp="1"/>
          </p:cNvSpPr>
          <p:nvPr>
            <p:ph type="title"/>
          </p:nvPr>
        </p:nvSpPr>
        <p:spPr>
          <a:xfrm>
            <a:off x="720075" y="978102"/>
            <a:ext cx="7941325" cy="1062644"/>
          </a:xfrm>
          <a:prstGeom prst="rect">
            <a:avLst/>
          </a:prstGeom>
        </p:spPr>
        <p:txBody>
          <a:bodyPr spcFirstLastPara="1" lIns="91425" tIns="45700" rIns="91425" bIns="45700" anchor="b" anchorCtr="0">
            <a:normAutofit/>
          </a:bodyPr>
          <a:lstStyle/>
          <a:p>
            <a:pPr marL="0" lvl="0" indent="0" algn="l" rtl="0">
              <a:spcBef>
                <a:spcPts val="0"/>
              </a:spcBef>
              <a:spcAft>
                <a:spcPts val="0"/>
              </a:spcAft>
              <a:buClr>
                <a:schemeClr val="dk1"/>
              </a:buClr>
              <a:buSzPts val="4400"/>
              <a:buFont typeface="Calibri"/>
              <a:buNone/>
            </a:pPr>
            <a:r>
              <a:rPr lang="en-US"/>
              <a:t>The Unix Shell</a:t>
            </a:r>
          </a:p>
        </p:txBody>
      </p:sp>
      <p:cxnSp>
        <p:nvCxnSpPr>
          <p:cNvPr id="102" name="Straight Connector 101">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25" name="Google Shape;225;p29"/>
          <p:cNvPicPr preferRelativeResize="0"/>
          <p:nvPr/>
        </p:nvPicPr>
        <p:blipFill>
          <a:blip r:embed="rId3"/>
          <a:stretch>
            <a:fillRect/>
          </a:stretch>
        </p:blipFill>
        <p:spPr>
          <a:xfrm>
            <a:off x="835517" y="2811104"/>
            <a:ext cx="2524860" cy="2098980"/>
          </a:xfrm>
          <a:prstGeom prst="rect">
            <a:avLst/>
          </a:prstGeom>
          <a:noFill/>
        </p:spPr>
      </p:pic>
      <p:sp>
        <p:nvSpPr>
          <p:cNvPr id="223" name="Google Shape;223;p29"/>
          <p:cNvSpPr txBox="1">
            <a:spLocks noGrp="1"/>
          </p:cNvSpPr>
          <p:nvPr>
            <p:ph type="body" idx="1"/>
          </p:nvPr>
        </p:nvSpPr>
        <p:spPr>
          <a:xfrm>
            <a:off x="3716515" y="2682433"/>
            <a:ext cx="4711627" cy="3215749"/>
          </a:xfrm>
          <a:prstGeom prst="rect">
            <a:avLst/>
          </a:prstGeom>
        </p:spPr>
        <p:txBody>
          <a:bodyPr spcFirstLastPara="1" lIns="91425" tIns="45700" rIns="91425" bIns="45700" anchorCtr="0">
            <a:normAutofit/>
          </a:bodyPr>
          <a:lstStyle/>
          <a:p>
            <a:pPr marL="342900" lvl="0" indent="-342900" rtl="0">
              <a:spcBef>
                <a:spcPts val="0"/>
              </a:spcBef>
              <a:spcAft>
                <a:spcPts val="0"/>
              </a:spcAft>
              <a:buClr>
                <a:schemeClr val="dk1"/>
              </a:buClr>
              <a:buSzPts val="3200"/>
              <a:buChar char="•"/>
            </a:pPr>
            <a:r>
              <a:rPr lang="en-US" sz="2100"/>
              <a:t>A shell is a program that waits for you to type a command and then executes it. </a:t>
            </a:r>
          </a:p>
          <a:p>
            <a:pPr marL="742950" lvl="1" indent="-285750" rtl="0">
              <a:spcBef>
                <a:spcPts val="560"/>
              </a:spcBef>
              <a:spcAft>
                <a:spcPts val="0"/>
              </a:spcAft>
              <a:buClr>
                <a:schemeClr val="dk1"/>
              </a:buClr>
              <a:buSzPts val="2800"/>
              <a:buChar char="–"/>
            </a:pPr>
            <a:r>
              <a:rPr lang="en-US" sz="2100"/>
              <a:t>type the command, then “return”</a:t>
            </a:r>
          </a:p>
          <a:p>
            <a:pPr marL="342900" lvl="0" indent="-139700" rtl="0">
              <a:spcBef>
                <a:spcPts val="640"/>
              </a:spcBef>
              <a:spcAft>
                <a:spcPts val="0"/>
              </a:spcAft>
              <a:buClr>
                <a:schemeClr val="dk1"/>
              </a:buClr>
              <a:buSzPts val="3200"/>
              <a:buNone/>
            </a:pPr>
            <a:endParaRPr lang="en-US" sz="2100"/>
          </a:p>
        </p:txBody>
      </p:sp>
      <p:sp>
        <p:nvSpPr>
          <p:cNvPr id="224" name="Google Shape;224;p29"/>
          <p:cNvSpPr txBox="1">
            <a:spLocks noGrp="1"/>
          </p:cNvSpPr>
          <p:nvPr>
            <p:ph type="sldNum" idx="12"/>
          </p:nvPr>
        </p:nvSpPr>
        <p:spPr>
          <a:xfrm>
            <a:off x="7748177" y="6217920"/>
            <a:ext cx="685800" cy="365125"/>
          </a:xfrm>
          <a:prstGeom prst="rect">
            <a:avLst/>
          </a:prstGeom>
        </p:spPr>
        <p:txBody>
          <a:bodyPr spcFirstLastPara="1" lIns="91425" tIns="45700" rIns="91425" bIns="45700" anchorCtr="0">
            <a:normAutofit/>
          </a:bodyPr>
          <a:lstStyle/>
          <a:p>
            <a:pPr marL="0" lvl="0" indent="0" rtl="0">
              <a:spcBef>
                <a:spcPts val="0"/>
              </a:spcBef>
              <a:spcAft>
                <a:spcPts val="600"/>
              </a:spcAft>
              <a:buClr>
                <a:srgbClr val="000000"/>
              </a:buClr>
              <a:buFont typeface="Arial"/>
              <a:buNone/>
            </a:pPr>
            <a:fld id="{00000000-1234-1234-1234-123412341234}" type="slidenum">
              <a:rPr lang="en-US" sz="1000">
                <a:solidFill>
                  <a:prstClr val="black">
                    <a:lumMod val="50000"/>
                    <a:lumOff val="50000"/>
                  </a:prstClr>
                </a:solidFill>
              </a:rPr>
              <a:pPr marL="0" lvl="0" indent="0" rtl="0">
                <a:spcBef>
                  <a:spcPts val="0"/>
                </a:spcBef>
                <a:spcAft>
                  <a:spcPts val="600"/>
                </a:spcAft>
                <a:buClr>
                  <a:srgbClr val="000000"/>
                </a:buClr>
                <a:buFont typeface="Arial"/>
                <a:buNone/>
              </a:pPr>
              <a:t>10</a:t>
            </a:fld>
            <a:endParaRPr lang="en-US" sz="1000">
              <a:solidFill>
                <a:prstClr val="black">
                  <a:lumMod val="50000"/>
                  <a:lumOff val="50000"/>
                </a:prst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Unix File System</a:t>
            </a:r>
            <a:endParaRPr/>
          </a:p>
        </p:txBody>
      </p:sp>
      <p:cxnSp>
        <p:nvCxnSpPr>
          <p:cNvPr id="232" name="Google Shape;232;p30"/>
          <p:cNvCxnSpPr/>
          <p:nvPr/>
        </p:nvCxnSpPr>
        <p:spPr>
          <a:xfrm rot="10800000">
            <a:off x="6477000" y="5715000"/>
            <a:ext cx="0" cy="457200"/>
          </a:xfrm>
          <a:prstGeom prst="straightConnector1">
            <a:avLst/>
          </a:prstGeom>
          <a:noFill/>
          <a:ln w="9525" cap="flat" cmpd="sng">
            <a:solidFill>
              <a:srgbClr val="FF0000"/>
            </a:solidFill>
            <a:prstDash val="solid"/>
            <a:round/>
            <a:headEnd type="none" w="med" len="med"/>
            <a:tailEnd type="triangle" w="med" len="med"/>
          </a:ln>
        </p:spPr>
      </p:cxnSp>
      <p:sp>
        <p:nvSpPr>
          <p:cNvPr id="233" name="Google Shape;233;p30"/>
          <p:cNvSpPr txBox="1"/>
          <p:nvPr/>
        </p:nvSpPr>
        <p:spPr>
          <a:xfrm>
            <a:off x="6169445" y="6135688"/>
            <a:ext cx="61511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path</a:t>
            </a:r>
            <a:endParaRPr sz="1800">
              <a:solidFill>
                <a:srgbClr val="FF0000"/>
              </a:solidFill>
              <a:latin typeface="Calibri"/>
              <a:ea typeface="Calibri"/>
              <a:cs typeface="Calibri"/>
              <a:sym typeface="Calibri"/>
            </a:endParaRPr>
          </a:p>
        </p:txBody>
      </p:sp>
      <p:sp>
        <p:nvSpPr>
          <p:cNvPr id="234" name="Google Shape;234;p30"/>
          <p:cNvSpPr/>
          <p:nvPr/>
        </p:nvSpPr>
        <p:spPr>
          <a:xfrm>
            <a:off x="97781" y="6408222"/>
            <a:ext cx="53100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ourier New"/>
                <a:ea typeface="Courier New"/>
                <a:cs typeface="Courier New"/>
                <a:sym typeface="Courier New"/>
              </a:rPr>
              <a:t>My laptop</a:t>
            </a:r>
            <a:r>
              <a:rPr lang="en-US" sz="1800">
                <a:solidFill>
                  <a:schemeClr val="dk1"/>
                </a:solidFill>
                <a:latin typeface="Courier New"/>
                <a:ea typeface="Courier New"/>
                <a:cs typeface="Courier New"/>
                <a:sym typeface="Courier New"/>
              </a:rPr>
              <a:t> : /Users/serghei</a:t>
            </a:r>
            <a:endParaRPr sz="1800">
              <a:solidFill>
                <a:schemeClr val="dk1"/>
              </a:solidFill>
              <a:latin typeface="Courier New"/>
              <a:ea typeface="Courier New"/>
              <a:cs typeface="Courier New"/>
              <a:sym typeface="Courier New"/>
            </a:endParaRPr>
          </a:p>
          <a:p>
            <a:pPr marL="0" marR="0" lvl="0" indent="0" algn="l" rtl="0">
              <a:spcBef>
                <a:spcPts val="0"/>
              </a:spcBef>
              <a:spcAft>
                <a:spcPts val="0"/>
              </a:spcAft>
              <a:buNone/>
            </a:pPr>
            <a:endParaRPr sz="1800">
              <a:solidFill>
                <a:schemeClr val="dk1"/>
              </a:solidFill>
              <a:latin typeface="Courier New"/>
              <a:ea typeface="Courier New"/>
              <a:cs typeface="Courier New"/>
              <a:sym typeface="Courier New"/>
            </a:endParaRPr>
          </a:p>
        </p:txBody>
      </p:sp>
      <p:sp>
        <p:nvSpPr>
          <p:cNvPr id="235" name="Google Shape;235;p30"/>
          <p:cNvSpPr/>
          <p:nvPr/>
        </p:nvSpPr>
        <p:spPr>
          <a:xfrm rot="5400000">
            <a:off x="2762744" y="5135188"/>
            <a:ext cx="329100" cy="2330100"/>
          </a:xfrm>
          <a:prstGeom prst="leftBrace">
            <a:avLst>
              <a:gd name="adj1" fmla="val 8333"/>
              <a:gd name="adj2" fmla="val 50000"/>
            </a:avLst>
          </a:prstGeom>
          <a:noFill/>
          <a:ln w="9525" cap="flat" cmpd="sng">
            <a:solidFill>
              <a:srgbClr val="000000"/>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6" name="Google Shape;236;p30"/>
          <p:cNvSpPr/>
          <p:nvPr/>
        </p:nvSpPr>
        <p:spPr>
          <a:xfrm>
            <a:off x="2060326" y="5848064"/>
            <a:ext cx="17547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dk1"/>
                </a:solidFill>
                <a:latin typeface="Courier New"/>
                <a:ea typeface="Courier New"/>
                <a:cs typeface="Courier New"/>
                <a:sym typeface="Courier New"/>
              </a:rPr>
              <a:t>my home directory</a:t>
            </a:r>
            <a:endParaRPr sz="1200" b="1">
              <a:solidFill>
                <a:schemeClr val="dk1"/>
              </a:solidFill>
              <a:latin typeface="Calibri"/>
              <a:ea typeface="Calibri"/>
              <a:cs typeface="Calibri"/>
              <a:sym typeface="Calibri"/>
            </a:endParaRPr>
          </a:p>
        </p:txBody>
      </p:sp>
      <p:sp>
        <p:nvSpPr>
          <p:cNvPr id="237" name="Google Shape;237;p3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pic>
        <p:nvPicPr>
          <p:cNvPr id="238" name="Google Shape;238;p30"/>
          <p:cNvPicPr preferRelativeResize="0"/>
          <p:nvPr/>
        </p:nvPicPr>
        <p:blipFill>
          <a:blip r:embed="rId3">
            <a:alphaModFix/>
          </a:blip>
          <a:stretch>
            <a:fillRect/>
          </a:stretch>
        </p:blipFill>
        <p:spPr>
          <a:xfrm>
            <a:off x="555550" y="1366175"/>
            <a:ext cx="8032905" cy="41256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Home directory</a:t>
            </a:r>
            <a:endParaRPr/>
          </a:p>
        </p:txBody>
      </p:sp>
      <p:sp>
        <p:nvSpPr>
          <p:cNvPr id="244" name="Google Shape;244;p31"/>
          <p:cNvSpPr txBox="1">
            <a:spLocks noGrp="1"/>
          </p:cNvSpPr>
          <p:nvPr>
            <p:ph type="body" idx="1"/>
          </p:nvPr>
        </p:nvSpPr>
        <p:spPr>
          <a:xfrm>
            <a:off x="457200" y="1600200"/>
            <a:ext cx="8229600" cy="2878221"/>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t>When you open terminal, you always start in your </a:t>
            </a:r>
            <a:r>
              <a:rPr lang="en-US" b="1" u="sng"/>
              <a:t>Home</a:t>
            </a:r>
            <a:r>
              <a:rPr lang="en-US"/>
              <a:t> directory.</a:t>
            </a:r>
            <a:endParaRPr/>
          </a:p>
          <a:p>
            <a:pPr marL="342900" lvl="0" indent="-279400" algn="l" rtl="0">
              <a:spcBef>
                <a:spcPts val="200"/>
              </a:spcBef>
              <a:spcAft>
                <a:spcPts val="0"/>
              </a:spcAft>
              <a:buClr>
                <a:schemeClr val="dk1"/>
              </a:buClr>
              <a:buSzPts val="1000"/>
              <a:buNone/>
            </a:pPr>
            <a:endParaRPr sz="1000"/>
          </a:p>
          <a:p>
            <a:pPr marL="342900" lvl="0" indent="-342900" algn="l" rtl="0">
              <a:spcBef>
                <a:spcPts val="640"/>
              </a:spcBef>
              <a:spcAft>
                <a:spcPts val="0"/>
              </a:spcAft>
              <a:buClr>
                <a:schemeClr val="dk1"/>
              </a:buClr>
              <a:buSzPts val="3200"/>
              <a:buChar char="•"/>
            </a:pPr>
            <a:r>
              <a:rPr lang="en-US"/>
              <a:t>Create sub-directories in your home or other directory to store specific projects or groups of information</a:t>
            </a:r>
            <a:endParaRPr sz="1000"/>
          </a:p>
          <a:p>
            <a:pPr marL="342900" lvl="0" indent="-139700" algn="l" rtl="0">
              <a:spcBef>
                <a:spcPts val="64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p:txBody>
      </p:sp>
      <p:sp>
        <p:nvSpPr>
          <p:cNvPr id="245" name="Google Shape;245;p31"/>
          <p:cNvSpPr/>
          <p:nvPr/>
        </p:nvSpPr>
        <p:spPr>
          <a:xfrm>
            <a:off x="2646947" y="5473064"/>
            <a:ext cx="4572000"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Do </a:t>
            </a:r>
            <a:r>
              <a:rPr lang="en-US" sz="2000" b="1" u="sng">
                <a:solidFill>
                  <a:schemeClr val="dk1"/>
                </a:solidFill>
                <a:latin typeface="Calibri"/>
                <a:ea typeface="Calibri"/>
                <a:cs typeface="Calibri"/>
                <a:sym typeface="Calibri"/>
              </a:rPr>
              <a:t>not</a:t>
            </a:r>
            <a:r>
              <a:rPr lang="en-US" sz="2000">
                <a:solidFill>
                  <a:schemeClr val="dk1"/>
                </a:solidFill>
                <a:latin typeface="Calibri"/>
                <a:ea typeface="Calibri"/>
                <a:cs typeface="Calibri"/>
                <a:sym typeface="Calibri"/>
              </a:rPr>
              <a:t> accumulate thousands of files with cryptic names in your Home directory</a:t>
            </a:r>
            <a:endParaRPr/>
          </a:p>
        </p:txBody>
      </p:sp>
      <p:sp>
        <p:nvSpPr>
          <p:cNvPr id="246" name="Google Shape;246;p3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pic>
        <p:nvPicPr>
          <p:cNvPr id="247" name="Google Shape;247;p31"/>
          <p:cNvPicPr preferRelativeResize="0"/>
          <p:nvPr/>
        </p:nvPicPr>
        <p:blipFill>
          <a:blip r:embed="rId3">
            <a:alphaModFix/>
          </a:blip>
          <a:stretch>
            <a:fillRect/>
          </a:stretch>
        </p:blipFill>
        <p:spPr>
          <a:xfrm>
            <a:off x="377750" y="5108082"/>
            <a:ext cx="2133600" cy="14378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Command: pwd</a:t>
            </a:r>
            <a:endParaRPr/>
          </a:p>
        </p:txBody>
      </p:sp>
      <p:sp>
        <p:nvSpPr>
          <p:cNvPr id="254" name="Google Shape;254;p3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t>To display current directory</a:t>
            </a:r>
            <a:endParaRPr/>
          </a:p>
          <a:p>
            <a:pPr marL="342900" lvl="0" indent="-139700" algn="l" rtl="0">
              <a:spcBef>
                <a:spcPts val="640"/>
              </a:spcBef>
              <a:spcAft>
                <a:spcPts val="0"/>
              </a:spcAft>
              <a:buClr>
                <a:schemeClr val="dk1"/>
              </a:buClr>
              <a:buSzPts val="3200"/>
              <a:buNone/>
            </a:pPr>
            <a:endParaRPr/>
          </a:p>
        </p:txBody>
      </p:sp>
      <p:sp>
        <p:nvSpPr>
          <p:cNvPr id="255" name="Google Shape;255;p32"/>
          <p:cNvSpPr/>
          <p:nvPr/>
        </p:nvSpPr>
        <p:spPr>
          <a:xfrm>
            <a:off x="603470" y="2493216"/>
            <a:ext cx="8083329"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rgbClr val="000000"/>
                </a:solidFill>
                <a:latin typeface="Courier New"/>
                <a:ea typeface="Courier New"/>
                <a:cs typeface="Courier New"/>
                <a:sym typeface="Courier New"/>
              </a:rPr>
              <a:t>[serghei@login3 ~]$ </a:t>
            </a:r>
            <a:r>
              <a:rPr lang="en-US" sz="2800" b="1">
                <a:solidFill>
                  <a:srgbClr val="000000"/>
                </a:solidFill>
                <a:latin typeface="Courier New"/>
                <a:ea typeface="Courier New"/>
                <a:cs typeface="Courier New"/>
                <a:sym typeface="Courier New"/>
              </a:rPr>
              <a:t>pwd</a:t>
            </a:r>
            <a:endParaRPr sz="2800" b="1">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2800">
                <a:solidFill>
                  <a:srgbClr val="000000"/>
                </a:solidFill>
                <a:latin typeface="Courier New"/>
                <a:ea typeface="Courier New"/>
                <a:cs typeface="Courier New"/>
                <a:sym typeface="Courier New"/>
              </a:rPr>
              <a:t>/u/home/s/serghei</a:t>
            </a:r>
            <a:endParaRPr sz="2800">
              <a:solidFill>
                <a:srgbClr val="000000"/>
              </a:solidFill>
              <a:latin typeface="Courier New"/>
              <a:ea typeface="Courier New"/>
              <a:cs typeface="Courier New"/>
              <a:sym typeface="Courier New"/>
            </a:endParaRPr>
          </a:p>
        </p:txBody>
      </p:sp>
      <p:sp>
        <p:nvSpPr>
          <p:cNvPr id="256" name="Google Shape;256;p32"/>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0A5004-53E6-144F-97DD-3861F47E53C9}"/>
              </a:ext>
            </a:extLst>
          </p:cNvPr>
          <p:cNvSpPr>
            <a:spLocks noGrp="1"/>
          </p:cNvSpPr>
          <p:nvPr>
            <p:ph type="title"/>
          </p:nvPr>
        </p:nvSpPr>
        <p:spPr>
          <a:xfrm>
            <a:off x="394554" y="466578"/>
            <a:ext cx="8354891" cy="930447"/>
          </a:xfrm>
        </p:spPr>
        <p:txBody>
          <a:bodyPr vert="horz" lIns="91440" tIns="45720" rIns="91440" bIns="45720" rtlCol="0" anchor="b">
            <a:normAutofit/>
          </a:bodyPr>
          <a:lstStyle/>
          <a:p>
            <a:pPr>
              <a:lnSpc>
                <a:spcPct val="90000"/>
              </a:lnSpc>
              <a:spcBef>
                <a:spcPct val="0"/>
              </a:spcBef>
            </a:pPr>
            <a:r>
              <a:rPr lang="en-US" sz="4700" kern="1200">
                <a:solidFill>
                  <a:srgbClr val="FFFFFF"/>
                </a:solidFill>
                <a:latin typeface="+mj-lt"/>
                <a:ea typeface="+mj-ea"/>
                <a:cs typeface="+mj-cs"/>
              </a:rPr>
              <a:t>How to run UNIX</a:t>
            </a:r>
          </a:p>
        </p:txBody>
      </p:sp>
      <p:sp>
        <p:nvSpPr>
          <p:cNvPr id="3" name="Text Placeholder 2">
            <a:extLst>
              <a:ext uri="{FF2B5EF4-FFF2-40B4-BE49-F238E27FC236}">
                <a16:creationId xmlns:a16="http://schemas.microsoft.com/office/drawing/2014/main" id="{6A2CCA6E-B4C2-D041-BEE3-6AE21C5CB2C7}"/>
              </a:ext>
            </a:extLst>
          </p:cNvPr>
          <p:cNvSpPr>
            <a:spLocks noGrp="1"/>
          </p:cNvSpPr>
          <p:nvPr>
            <p:ph type="body" idx="1"/>
          </p:nvPr>
        </p:nvSpPr>
        <p:spPr>
          <a:xfrm>
            <a:off x="1143000" y="1525638"/>
            <a:ext cx="6858000" cy="420001"/>
          </a:xfrm>
        </p:spPr>
        <p:txBody>
          <a:bodyPr vert="horz" lIns="91440" tIns="45720" rIns="91440" bIns="45720" rtlCol="0">
            <a:normAutofit/>
          </a:bodyPr>
          <a:lstStyle/>
          <a:p>
            <a:pPr marL="0" indent="0" algn="ctr">
              <a:lnSpc>
                <a:spcPct val="90000"/>
              </a:lnSpc>
              <a:spcBef>
                <a:spcPts val="1000"/>
              </a:spcBef>
              <a:buNone/>
            </a:pPr>
            <a:r>
              <a:rPr lang="en-US" sz="1400" kern="1200">
                <a:solidFill>
                  <a:srgbClr val="FFBA05"/>
                </a:solidFill>
                <a:latin typeface="+mn-lt"/>
                <a:ea typeface="+mn-ea"/>
                <a:cs typeface="+mn-cs"/>
              </a:rPr>
              <a:t>Use Jupyter notebook on Google Collaboratory </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1EBBCBF-A177-5942-B407-2826F82FD3D5}"/>
              </a:ext>
            </a:extLst>
          </p:cNvPr>
          <p:cNvPicPr>
            <a:picLocks noChangeAspect="1"/>
          </p:cNvPicPr>
          <p:nvPr/>
        </p:nvPicPr>
        <p:blipFill>
          <a:blip r:embed="rId2"/>
          <a:stretch>
            <a:fillRect/>
          </a:stretch>
        </p:blipFill>
        <p:spPr>
          <a:xfrm>
            <a:off x="2286000" y="3127449"/>
            <a:ext cx="4960502" cy="2604264"/>
          </a:xfrm>
          <a:prstGeom prst="rect">
            <a:avLst/>
          </a:prstGeom>
        </p:spPr>
      </p:pic>
      <p:sp>
        <p:nvSpPr>
          <p:cNvPr id="4" name="Slide Number Placeholder 3">
            <a:extLst>
              <a:ext uri="{FF2B5EF4-FFF2-40B4-BE49-F238E27FC236}">
                <a16:creationId xmlns:a16="http://schemas.microsoft.com/office/drawing/2014/main" id="{DEF93F45-A46D-3445-9EEB-9AC2C3028A8C}"/>
              </a:ext>
            </a:extLst>
          </p:cNvPr>
          <p:cNvSpPr>
            <a:spLocks noGrp="1"/>
          </p:cNvSpPr>
          <p:nvPr>
            <p:ph type="sldNum" idx="12"/>
          </p:nvPr>
        </p:nvSpPr>
        <p:spPr>
          <a:xfrm>
            <a:off x="6457950" y="6522430"/>
            <a:ext cx="2057400" cy="347472"/>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z="1000" kern="1200">
                <a:solidFill>
                  <a:srgbClr val="898989"/>
                </a:solidFill>
                <a:latin typeface="+mn-lt"/>
                <a:ea typeface="+mn-ea"/>
                <a:cs typeface="+mn-cs"/>
              </a:rPr>
              <a:pPr lvl="0" indent="0">
                <a:spcBef>
                  <a:spcPts val="0"/>
                </a:spcBef>
                <a:spcAft>
                  <a:spcPts val="600"/>
                </a:spcAft>
                <a:buNone/>
              </a:pPr>
              <a:t>14</a:t>
            </a:fld>
            <a:endParaRPr lang="en-US" sz="1000" kern="1200">
              <a:solidFill>
                <a:srgbClr val="898989"/>
              </a:solidFill>
              <a:latin typeface="+mn-lt"/>
              <a:ea typeface="+mn-ea"/>
              <a:cs typeface="+mn-cs"/>
            </a:endParaRPr>
          </a:p>
        </p:txBody>
      </p:sp>
    </p:spTree>
    <p:extLst>
      <p:ext uri="{BB962C8B-B14F-4D97-AF65-F5344CB8AC3E}">
        <p14:creationId xmlns:p14="http://schemas.microsoft.com/office/powerpoint/2010/main" val="497431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749A9-35BF-B540-B35C-65EE913007C6}"/>
              </a:ext>
            </a:extLst>
          </p:cNvPr>
          <p:cNvSpPr>
            <a:spLocks noGrp="1"/>
          </p:cNvSpPr>
          <p:nvPr>
            <p:ph type="title"/>
          </p:nvPr>
        </p:nvSpPr>
        <p:spPr>
          <a:xfrm>
            <a:off x="647271" y="1012004"/>
            <a:ext cx="2562119" cy="4795408"/>
          </a:xfrm>
        </p:spPr>
        <p:txBody>
          <a:bodyPr>
            <a:normAutofit/>
          </a:bodyPr>
          <a:lstStyle/>
          <a:p>
            <a:r>
              <a:rPr lang="en-US">
                <a:solidFill>
                  <a:srgbClr val="FFFFFF"/>
                </a:solidFill>
              </a:rPr>
              <a:t>Why?</a:t>
            </a:r>
          </a:p>
        </p:txBody>
      </p:sp>
      <p:graphicFrame>
        <p:nvGraphicFramePr>
          <p:cNvPr id="5" name="Content Placeholder 2">
            <a:extLst>
              <a:ext uri="{FF2B5EF4-FFF2-40B4-BE49-F238E27FC236}">
                <a16:creationId xmlns:a16="http://schemas.microsoft.com/office/drawing/2014/main" id="{62BAFBA5-56C0-42B5-806B-355AAE8F86A4}"/>
              </a:ext>
            </a:extLst>
          </p:cNvPr>
          <p:cNvGraphicFramePr>
            <a:graphicFrameLocks noGrp="1"/>
          </p:cNvGraphicFramePr>
          <p:nvPr>
            <p:ph idx="1"/>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693A05C6-F569-FA42-9B71-E6EFAFEBE27A}"/>
              </a:ext>
            </a:extLst>
          </p:cNvPr>
          <p:cNvSpPr txBox="1">
            <a:spLocks/>
          </p:cNvSpPr>
          <p:nvPr/>
        </p:nvSpPr>
        <p:spPr>
          <a:xfrm>
            <a:off x="93749" y="1818862"/>
            <a:ext cx="3669161" cy="276009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solidFill>
                  <a:schemeClr val="tx1"/>
                </a:solidFill>
              </a:rPr>
              <a:t>Why?</a:t>
            </a:r>
            <a:endParaRPr lang="en-US" dirty="0">
              <a:solidFill>
                <a:schemeClr val="tx1"/>
              </a:solidFill>
            </a:endParaRPr>
          </a:p>
        </p:txBody>
      </p:sp>
    </p:spTree>
    <p:extLst>
      <p:ext uri="{BB962C8B-B14F-4D97-AF65-F5344CB8AC3E}">
        <p14:creationId xmlns:p14="http://schemas.microsoft.com/office/powerpoint/2010/main" val="1269545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20AD5F-E035-1A4E-9A0E-09131FD70620}"/>
              </a:ext>
            </a:extLst>
          </p:cNvPr>
          <p:cNvSpPr>
            <a:spLocks noGrp="1"/>
          </p:cNvSpPr>
          <p:nvPr>
            <p:ph type="title"/>
          </p:nvPr>
        </p:nvSpPr>
        <p:spPr>
          <a:xfrm>
            <a:off x="647271" y="1012004"/>
            <a:ext cx="2562119" cy="4795408"/>
          </a:xfrm>
        </p:spPr>
        <p:txBody>
          <a:bodyPr>
            <a:normAutofit/>
          </a:bodyPr>
          <a:lstStyle/>
          <a:p>
            <a:r>
              <a:rPr lang="en-US">
                <a:solidFill>
                  <a:srgbClr val="FFFFFF"/>
                </a:solidFill>
              </a:rPr>
              <a:t>Steps</a:t>
            </a:r>
          </a:p>
        </p:txBody>
      </p:sp>
      <p:graphicFrame>
        <p:nvGraphicFramePr>
          <p:cNvPr id="5" name="Content Placeholder 2">
            <a:extLst>
              <a:ext uri="{FF2B5EF4-FFF2-40B4-BE49-F238E27FC236}">
                <a16:creationId xmlns:a16="http://schemas.microsoft.com/office/drawing/2014/main" id="{123608C8-644C-42FD-8629-37E5C405E2BF}"/>
              </a:ext>
            </a:extLst>
          </p:cNvPr>
          <p:cNvGraphicFramePr>
            <a:graphicFrameLocks noGrp="1"/>
          </p:cNvGraphicFramePr>
          <p:nvPr>
            <p:ph idx="1"/>
            <p:extLst>
              <p:ext uri="{D42A27DB-BD31-4B8C-83A1-F6EECF244321}">
                <p14:modId xmlns:p14="http://schemas.microsoft.com/office/powerpoint/2010/main" val="3815003481"/>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5105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91352" y="799217"/>
            <a:ext cx="2200313" cy="2506881"/>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F26A4-D589-9043-863C-EE606A658DC3}"/>
              </a:ext>
            </a:extLst>
          </p:cNvPr>
          <p:cNvSpPr>
            <a:spLocks noGrp="1"/>
          </p:cNvSpPr>
          <p:nvPr>
            <p:ph type="title"/>
          </p:nvPr>
        </p:nvSpPr>
        <p:spPr>
          <a:xfrm>
            <a:off x="725214" y="1204108"/>
            <a:ext cx="2002054" cy="1781175"/>
          </a:xfrm>
        </p:spPr>
        <p:txBody>
          <a:bodyPr>
            <a:normAutofit/>
          </a:bodyPr>
          <a:lstStyle/>
          <a:p>
            <a:r>
              <a:rPr lang="en-US" sz="2600">
                <a:solidFill>
                  <a:srgbClr val="FFFFFF"/>
                </a:solidFill>
              </a:rPr>
              <a:t>Colaboratory - Google</a:t>
            </a:r>
          </a:p>
        </p:txBody>
      </p:sp>
      <p:sp>
        <p:nvSpPr>
          <p:cNvPr id="3" name="Content Placeholder 2">
            <a:extLst>
              <a:ext uri="{FF2B5EF4-FFF2-40B4-BE49-F238E27FC236}">
                <a16:creationId xmlns:a16="http://schemas.microsoft.com/office/drawing/2014/main" id="{B3DDE584-A913-154E-AF3A-325DD4C91E0A}"/>
              </a:ext>
            </a:extLst>
          </p:cNvPr>
          <p:cNvSpPr>
            <a:spLocks noGrp="1"/>
          </p:cNvSpPr>
          <p:nvPr>
            <p:ph idx="1"/>
          </p:nvPr>
        </p:nvSpPr>
        <p:spPr>
          <a:xfrm>
            <a:off x="725213" y="3355130"/>
            <a:ext cx="2002055" cy="2427333"/>
          </a:xfrm>
        </p:spPr>
        <p:txBody>
          <a:bodyPr>
            <a:normAutofit/>
          </a:bodyPr>
          <a:lstStyle/>
          <a:p>
            <a:r>
              <a:rPr lang="en-US" sz="1400"/>
              <a:t>Allows to use UNIX and Python with no prior installation </a:t>
            </a:r>
          </a:p>
          <a:p>
            <a:r>
              <a:rPr lang="en-US" sz="1400"/>
              <a:t>Using Jupyter notebooks</a:t>
            </a:r>
          </a:p>
          <a:p>
            <a:r>
              <a:rPr lang="en-US" sz="1400">
                <a:hlinkClick r:id="rId2"/>
              </a:rPr>
              <a:t>https://colab.research.google.com/</a:t>
            </a:r>
          </a:p>
          <a:p>
            <a:endParaRPr lang="en-US" sz="1400"/>
          </a:p>
        </p:txBody>
      </p:sp>
      <p:pic>
        <p:nvPicPr>
          <p:cNvPr id="5" name="Picture 4">
            <a:extLst>
              <a:ext uri="{FF2B5EF4-FFF2-40B4-BE49-F238E27FC236}">
                <a16:creationId xmlns:a16="http://schemas.microsoft.com/office/drawing/2014/main" id="{54894F5D-3C86-1142-B118-86EFC47FCB86}"/>
              </a:ext>
            </a:extLst>
          </p:cNvPr>
          <p:cNvPicPr>
            <a:picLocks noChangeAspect="1"/>
          </p:cNvPicPr>
          <p:nvPr/>
        </p:nvPicPr>
        <p:blipFill>
          <a:blip r:embed="rId3"/>
          <a:stretch>
            <a:fillRect/>
          </a:stretch>
        </p:blipFill>
        <p:spPr>
          <a:xfrm>
            <a:off x="3496576" y="1626449"/>
            <a:ext cx="5177792" cy="3482064"/>
          </a:xfrm>
          <a:prstGeom prst="rect">
            <a:avLst/>
          </a:prstGeom>
        </p:spPr>
      </p:pic>
    </p:spTree>
    <p:extLst>
      <p:ext uri="{BB962C8B-B14F-4D97-AF65-F5344CB8AC3E}">
        <p14:creationId xmlns:p14="http://schemas.microsoft.com/office/powerpoint/2010/main" val="2816702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657E9-9408-0048-995A-2969BCFA30E5}"/>
              </a:ext>
            </a:extLst>
          </p:cNvPr>
          <p:cNvSpPr>
            <a:spLocks noGrp="1"/>
          </p:cNvSpPr>
          <p:nvPr>
            <p:ph type="title"/>
          </p:nvPr>
        </p:nvSpPr>
        <p:spPr/>
        <p:txBody>
          <a:bodyPr/>
          <a:lstStyle/>
          <a:p>
            <a:pPr algn="ctr"/>
            <a:r>
              <a:rPr lang="en-US" dirty="0"/>
              <a:t>Run </a:t>
            </a:r>
            <a:r>
              <a:rPr lang="en-US" dirty="0" err="1"/>
              <a:t>jupyter</a:t>
            </a:r>
            <a:r>
              <a:rPr lang="en-US" dirty="0"/>
              <a:t> notebook</a:t>
            </a:r>
          </a:p>
        </p:txBody>
      </p:sp>
      <p:pic>
        <p:nvPicPr>
          <p:cNvPr id="4" name="Picture 3">
            <a:extLst>
              <a:ext uri="{FF2B5EF4-FFF2-40B4-BE49-F238E27FC236}">
                <a16:creationId xmlns:a16="http://schemas.microsoft.com/office/drawing/2014/main" id="{8C642FE6-5583-0F4B-B058-F2A890A67503}"/>
              </a:ext>
            </a:extLst>
          </p:cNvPr>
          <p:cNvPicPr>
            <a:picLocks noChangeAspect="1"/>
          </p:cNvPicPr>
          <p:nvPr/>
        </p:nvPicPr>
        <p:blipFill>
          <a:blip r:embed="rId2"/>
          <a:stretch>
            <a:fillRect/>
          </a:stretch>
        </p:blipFill>
        <p:spPr>
          <a:xfrm>
            <a:off x="2026731" y="2382930"/>
            <a:ext cx="4713398" cy="3174330"/>
          </a:xfrm>
          <a:prstGeom prst="rect">
            <a:avLst/>
          </a:prstGeom>
        </p:spPr>
      </p:pic>
      <p:sp>
        <p:nvSpPr>
          <p:cNvPr id="7" name="Oval 6">
            <a:extLst>
              <a:ext uri="{FF2B5EF4-FFF2-40B4-BE49-F238E27FC236}">
                <a16:creationId xmlns:a16="http://schemas.microsoft.com/office/drawing/2014/main" id="{EECB92C3-0A42-A049-854A-A44860CFF6F0}"/>
              </a:ext>
            </a:extLst>
          </p:cNvPr>
          <p:cNvSpPr/>
          <p:nvPr/>
        </p:nvSpPr>
        <p:spPr>
          <a:xfrm>
            <a:off x="4755382" y="5274616"/>
            <a:ext cx="1484780" cy="385763"/>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cxnSp>
        <p:nvCxnSpPr>
          <p:cNvPr id="8" name="Straight Arrow Connector 7">
            <a:extLst>
              <a:ext uri="{FF2B5EF4-FFF2-40B4-BE49-F238E27FC236}">
                <a16:creationId xmlns:a16="http://schemas.microsoft.com/office/drawing/2014/main" id="{B662FB95-683B-E44D-BBDE-F8A4408777BF}"/>
              </a:ext>
            </a:extLst>
          </p:cNvPr>
          <p:cNvCxnSpPr>
            <a:cxnSpLocks/>
          </p:cNvCxnSpPr>
          <p:nvPr/>
        </p:nvCxnSpPr>
        <p:spPr>
          <a:xfrm flipV="1">
            <a:off x="4572000" y="5557260"/>
            <a:ext cx="260649" cy="489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90331C1-51DA-2A4D-8AA1-148B80144FA0}"/>
              </a:ext>
            </a:extLst>
          </p:cNvPr>
          <p:cNvSpPr txBox="1"/>
          <p:nvPr/>
        </p:nvSpPr>
        <p:spPr>
          <a:xfrm>
            <a:off x="4238368" y="6227805"/>
            <a:ext cx="574196" cy="307777"/>
          </a:xfrm>
          <a:prstGeom prst="rect">
            <a:avLst/>
          </a:prstGeom>
          <a:noFill/>
        </p:spPr>
        <p:txBody>
          <a:bodyPr wrap="none" rtlCol="0">
            <a:spAutoFit/>
          </a:bodyPr>
          <a:lstStyle/>
          <a:p>
            <a:r>
              <a:rPr lang="en-US" dirty="0"/>
              <a:t>Click</a:t>
            </a:r>
          </a:p>
        </p:txBody>
      </p:sp>
    </p:spTree>
    <p:extLst>
      <p:ext uri="{BB962C8B-B14F-4D97-AF65-F5344CB8AC3E}">
        <p14:creationId xmlns:p14="http://schemas.microsoft.com/office/powerpoint/2010/main" val="2889586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C99A2B-56BF-7148-99C7-5F0455827C5A}"/>
              </a:ext>
            </a:extLst>
          </p:cNvPr>
          <p:cNvSpPr>
            <a:spLocks noGrp="1"/>
          </p:cNvSpPr>
          <p:nvPr>
            <p:ph type="title"/>
          </p:nvPr>
        </p:nvSpPr>
        <p:spPr>
          <a:xfrm>
            <a:off x="394554" y="466578"/>
            <a:ext cx="8354891" cy="930447"/>
          </a:xfrm>
        </p:spPr>
        <p:txBody>
          <a:bodyPr vert="horz" lIns="91440" tIns="45720" rIns="91440" bIns="45720" rtlCol="0" anchor="b">
            <a:normAutofit/>
          </a:bodyPr>
          <a:lstStyle/>
          <a:p>
            <a:pPr>
              <a:lnSpc>
                <a:spcPct val="90000"/>
              </a:lnSpc>
              <a:spcBef>
                <a:spcPct val="0"/>
              </a:spcBef>
            </a:pPr>
            <a:r>
              <a:rPr lang="en-US" sz="4300" kern="1200">
                <a:solidFill>
                  <a:srgbClr val="FFFFFF"/>
                </a:solidFill>
                <a:latin typeface="+mj-lt"/>
                <a:ea typeface="+mj-ea"/>
                <a:cs typeface="+mj-cs"/>
              </a:rPr>
              <a:t>Run UNIX command in notebook </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AC1195A-4B2E-7946-8ABE-C8D5E6653AF6}"/>
              </a:ext>
            </a:extLst>
          </p:cNvPr>
          <p:cNvPicPr>
            <a:picLocks noChangeAspect="1"/>
          </p:cNvPicPr>
          <p:nvPr/>
        </p:nvPicPr>
        <p:blipFill>
          <a:blip r:embed="rId2"/>
          <a:stretch>
            <a:fillRect/>
          </a:stretch>
        </p:blipFill>
        <p:spPr>
          <a:xfrm>
            <a:off x="632086" y="2509911"/>
            <a:ext cx="7838502" cy="3997637"/>
          </a:xfrm>
          <a:prstGeom prst="rect">
            <a:avLst/>
          </a:prstGeom>
        </p:spPr>
      </p:pic>
      <p:sp>
        <p:nvSpPr>
          <p:cNvPr id="9" name="Oval 8">
            <a:extLst>
              <a:ext uri="{FF2B5EF4-FFF2-40B4-BE49-F238E27FC236}">
                <a16:creationId xmlns:a16="http://schemas.microsoft.com/office/drawing/2014/main" id="{1CB697E3-1574-3E40-955E-E2E5BDCB5306}"/>
              </a:ext>
            </a:extLst>
          </p:cNvPr>
          <p:cNvSpPr/>
          <p:nvPr/>
        </p:nvSpPr>
        <p:spPr>
          <a:xfrm>
            <a:off x="1378339" y="4213654"/>
            <a:ext cx="656877" cy="384044"/>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cxnSp>
        <p:nvCxnSpPr>
          <p:cNvPr id="11" name="Straight Arrow Connector 10">
            <a:extLst>
              <a:ext uri="{FF2B5EF4-FFF2-40B4-BE49-F238E27FC236}">
                <a16:creationId xmlns:a16="http://schemas.microsoft.com/office/drawing/2014/main" id="{6B55EACD-6D46-1B4E-8FDE-06321151D279}"/>
              </a:ext>
            </a:extLst>
          </p:cNvPr>
          <p:cNvCxnSpPr>
            <a:cxnSpLocks/>
          </p:cNvCxnSpPr>
          <p:nvPr/>
        </p:nvCxnSpPr>
        <p:spPr>
          <a:xfrm flipV="1">
            <a:off x="1703884" y="4707924"/>
            <a:ext cx="0" cy="1104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6C3449C-16FE-3245-A85C-0215B1BE3281}"/>
              </a:ext>
            </a:extLst>
          </p:cNvPr>
          <p:cNvSpPr txBox="1"/>
          <p:nvPr/>
        </p:nvSpPr>
        <p:spPr>
          <a:xfrm>
            <a:off x="1370252" y="5993664"/>
            <a:ext cx="574196" cy="307777"/>
          </a:xfrm>
          <a:prstGeom prst="rect">
            <a:avLst/>
          </a:prstGeom>
          <a:noFill/>
        </p:spPr>
        <p:txBody>
          <a:bodyPr wrap="square" rtlCol="0">
            <a:spAutoFit/>
          </a:bodyPr>
          <a:lstStyle/>
          <a:p>
            <a:r>
              <a:rPr lang="en-US" dirty="0"/>
              <a:t>Click</a:t>
            </a:r>
          </a:p>
        </p:txBody>
      </p:sp>
    </p:spTree>
    <p:extLst>
      <p:ext uri="{BB962C8B-B14F-4D97-AF65-F5344CB8AC3E}">
        <p14:creationId xmlns:p14="http://schemas.microsoft.com/office/powerpoint/2010/main" val="835970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p:nvSpPr>
          <p:cNvPr id="104" name="Rectangle 10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14"/>
          <p:cNvSpPr txBox="1">
            <a:spLocks noGrp="1"/>
          </p:cNvSpPr>
          <p:nvPr>
            <p:ph type="title"/>
          </p:nvPr>
        </p:nvSpPr>
        <p:spPr>
          <a:xfrm>
            <a:off x="628650" y="963877"/>
            <a:ext cx="2620771" cy="4930246"/>
          </a:xfrm>
          <a:prstGeom prst="rect">
            <a:avLst/>
          </a:prstGeom>
        </p:spPr>
        <p:txBody>
          <a:bodyPr spcFirstLastPara="1" lIns="91425" tIns="45700" rIns="91425" bIns="45700" anchorCtr="0">
            <a:normAutofit/>
          </a:bodyPr>
          <a:lstStyle/>
          <a:p>
            <a:pPr marL="0" lvl="0" indent="0" algn="r" rtl="0">
              <a:spcBef>
                <a:spcPts val="0"/>
              </a:spcBef>
              <a:spcAft>
                <a:spcPts val="0"/>
              </a:spcAft>
              <a:buClr>
                <a:schemeClr val="dk1"/>
              </a:buClr>
              <a:buSzPts val="3959"/>
              <a:buFont typeface="Calibri"/>
              <a:buNone/>
            </a:pPr>
            <a:r>
              <a:rPr lang="en-US" sz="3700">
                <a:solidFill>
                  <a:schemeClr val="accent1"/>
                </a:solidFill>
              </a:rPr>
              <a:t>Introduction to UNIX command-line </a:t>
            </a:r>
          </a:p>
        </p:txBody>
      </p:sp>
      <p:cxnSp>
        <p:nvCxnSpPr>
          <p:cNvPr id="106" name="Straight Connector 10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8" name="Google Shape;98;p14"/>
          <p:cNvSpPr txBox="1">
            <a:spLocks noGrp="1"/>
          </p:cNvSpPr>
          <p:nvPr>
            <p:ph type="body" idx="1"/>
          </p:nvPr>
        </p:nvSpPr>
        <p:spPr>
          <a:xfrm>
            <a:off x="3732023" y="963877"/>
            <a:ext cx="4783327" cy="4930246"/>
          </a:xfrm>
          <a:prstGeom prst="rect">
            <a:avLst/>
          </a:prstGeom>
        </p:spPr>
        <p:txBody>
          <a:bodyPr spcFirstLastPara="1" lIns="91425" tIns="45700" rIns="91425" bIns="45700" anchor="ctr" anchorCtr="0">
            <a:normAutofit/>
          </a:bodyPr>
          <a:lstStyle/>
          <a:p>
            <a:pPr marL="342900" lvl="0" indent="-342900" rtl="0">
              <a:spcBef>
                <a:spcPts val="0"/>
              </a:spcBef>
              <a:spcAft>
                <a:spcPts val="0"/>
              </a:spcAft>
              <a:buClr>
                <a:schemeClr val="dk1"/>
              </a:buClr>
              <a:buSzPts val="2960"/>
              <a:buChar char="•"/>
            </a:pPr>
            <a:r>
              <a:rPr lang="en-US" sz="2100" b="1"/>
              <a:t>Day 1</a:t>
            </a:r>
            <a:endParaRPr lang="en-US" sz="2100"/>
          </a:p>
          <a:p>
            <a:pPr marL="742950" lvl="1" indent="-285750" rtl="0">
              <a:spcBef>
                <a:spcPts val="518"/>
              </a:spcBef>
              <a:spcAft>
                <a:spcPts val="0"/>
              </a:spcAft>
              <a:buClr>
                <a:schemeClr val="dk1"/>
              </a:buClr>
              <a:buSzPts val="2590"/>
              <a:buChar char="–"/>
            </a:pPr>
            <a:r>
              <a:rPr lang="en-US" sz="2100"/>
              <a:t>Unix - Learning the essentials</a:t>
            </a:r>
          </a:p>
          <a:p>
            <a:pPr marL="742950" lvl="1" indent="-285750" rtl="0">
              <a:spcBef>
                <a:spcPts val="518"/>
              </a:spcBef>
              <a:spcAft>
                <a:spcPts val="0"/>
              </a:spcAft>
              <a:buClr>
                <a:schemeClr val="dk1"/>
              </a:buClr>
              <a:buSzPts val="2590"/>
              <a:buChar char="–"/>
            </a:pPr>
            <a:r>
              <a:rPr lang="en-US" sz="2100"/>
              <a:t>Unix fundamentals , syntax and usage</a:t>
            </a:r>
          </a:p>
          <a:p>
            <a:pPr marL="342900" lvl="0" indent="-342900" rtl="0">
              <a:spcBef>
                <a:spcPts val="592"/>
              </a:spcBef>
              <a:spcAft>
                <a:spcPts val="0"/>
              </a:spcAft>
              <a:buClr>
                <a:schemeClr val="dk1"/>
              </a:buClr>
              <a:buSzPts val="2960"/>
              <a:buChar char="•"/>
            </a:pPr>
            <a:r>
              <a:rPr lang="en-US" sz="2100" b="1"/>
              <a:t>Day 2</a:t>
            </a:r>
            <a:endParaRPr lang="en-US" sz="2100"/>
          </a:p>
          <a:p>
            <a:pPr marL="742950" lvl="1" indent="-285750" rtl="0">
              <a:spcBef>
                <a:spcPts val="518"/>
              </a:spcBef>
              <a:spcAft>
                <a:spcPts val="0"/>
              </a:spcAft>
              <a:buClr>
                <a:schemeClr val="dk1"/>
              </a:buClr>
              <a:buSzPts val="2590"/>
              <a:buChar char="–"/>
            </a:pPr>
            <a:r>
              <a:rPr lang="en-US" sz="2100"/>
              <a:t>Unix commands</a:t>
            </a:r>
          </a:p>
          <a:p>
            <a:pPr marL="742950" lvl="1" indent="-285750" rtl="0">
              <a:spcBef>
                <a:spcPts val="518"/>
              </a:spcBef>
              <a:spcAft>
                <a:spcPts val="0"/>
              </a:spcAft>
              <a:buClr>
                <a:schemeClr val="dk1"/>
              </a:buClr>
              <a:buSzPts val="2590"/>
              <a:buChar char="–"/>
            </a:pPr>
            <a:r>
              <a:rPr lang="en-US" sz="2100"/>
              <a:t>Useful tools for processing text files</a:t>
            </a:r>
          </a:p>
          <a:p>
            <a:pPr marL="342900" lvl="0" indent="-342900" rtl="0">
              <a:spcBef>
                <a:spcPts val="592"/>
              </a:spcBef>
              <a:spcAft>
                <a:spcPts val="0"/>
              </a:spcAft>
              <a:buClr>
                <a:schemeClr val="dk1"/>
              </a:buClr>
              <a:buSzPts val="2960"/>
              <a:buChar char="•"/>
            </a:pPr>
            <a:r>
              <a:rPr lang="en-US" sz="2100" b="1"/>
              <a:t>Day 3</a:t>
            </a:r>
            <a:endParaRPr lang="en-US" sz="2100"/>
          </a:p>
          <a:p>
            <a:pPr marL="742950" lvl="1" indent="-285750" rtl="0">
              <a:spcBef>
                <a:spcPts val="518"/>
              </a:spcBef>
              <a:spcAft>
                <a:spcPts val="0"/>
              </a:spcAft>
              <a:buClr>
                <a:schemeClr val="dk1"/>
              </a:buClr>
              <a:buSzPts val="2590"/>
              <a:buChar char="–"/>
            </a:pPr>
            <a:r>
              <a:rPr lang="en-US" sz="2100"/>
              <a:t>Useful shell commands</a:t>
            </a:r>
          </a:p>
          <a:p>
            <a:pPr marL="742950" lvl="1" indent="-285750" rtl="0">
              <a:spcBef>
                <a:spcPts val="518"/>
              </a:spcBef>
              <a:spcAft>
                <a:spcPts val="0"/>
              </a:spcAft>
              <a:buClr>
                <a:schemeClr val="dk1"/>
              </a:buClr>
              <a:buSzPts val="2590"/>
              <a:buChar char="–"/>
            </a:pPr>
            <a:r>
              <a:rPr lang="en-US" sz="2100"/>
              <a:t>UNIX Shell Scripting</a:t>
            </a:r>
          </a:p>
          <a:p>
            <a:pPr marL="342900" lvl="0" indent="-154940" rtl="0">
              <a:spcBef>
                <a:spcPts val="592"/>
              </a:spcBef>
              <a:spcAft>
                <a:spcPts val="0"/>
              </a:spcAft>
              <a:buClr>
                <a:schemeClr val="dk1"/>
              </a:buClr>
              <a:buSzPts val="2960"/>
              <a:buNone/>
            </a:pPr>
            <a:endParaRPr lang="en-US" sz="2100"/>
          </a:p>
        </p:txBody>
      </p:sp>
      <p:sp>
        <p:nvSpPr>
          <p:cNvPr id="99" name="Google Shape;99;p14"/>
          <p:cNvSpPr txBox="1">
            <a:spLocks noGrp="1"/>
          </p:cNvSpPr>
          <p:nvPr>
            <p:ph type="sldNum" idx="12"/>
          </p:nvPr>
        </p:nvSpPr>
        <p:spPr>
          <a:xfrm>
            <a:off x="7928637" y="6033479"/>
            <a:ext cx="586712" cy="365125"/>
          </a:xfrm>
          <a:prstGeom prst="rect">
            <a:avLst/>
          </a:prstGeom>
        </p:spPr>
        <p:txBody>
          <a:bodyPr spcFirstLastPara="1" lIns="91425" tIns="45700" rIns="91425" bIns="45700" anchorCtr="0">
            <a:normAutofit/>
          </a:bodyPr>
          <a:lstStyle/>
          <a:p>
            <a:pPr marL="0" lvl="0" indent="0" rtl="0">
              <a:spcBef>
                <a:spcPts val="0"/>
              </a:spcBef>
              <a:spcAft>
                <a:spcPts val="600"/>
              </a:spcAft>
              <a:buClr>
                <a:srgbClr val="000000"/>
              </a:buClr>
              <a:buFont typeface="Arial"/>
              <a:buNone/>
            </a:pPr>
            <a:fld id="{00000000-1234-1234-1234-123412341234}" type="slidenum">
              <a:rPr lang="en-US" sz="900">
                <a:solidFill>
                  <a:schemeClr val="tx1">
                    <a:alpha val="80000"/>
                  </a:schemeClr>
                </a:solidFill>
              </a:rPr>
              <a:pPr marL="0" lvl="0" indent="0" rtl="0">
                <a:spcBef>
                  <a:spcPts val="0"/>
                </a:spcBef>
                <a:spcAft>
                  <a:spcPts val="600"/>
                </a:spcAft>
                <a:buClr>
                  <a:srgbClr val="000000"/>
                </a:buClr>
                <a:buFont typeface="Arial"/>
                <a:buNone/>
              </a:pPr>
              <a:t>2</a:t>
            </a:fld>
            <a:endParaRPr lang="en-US" sz="900">
              <a:solidFill>
                <a:schemeClr val="tx1">
                  <a:alpha val="8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018E38D-B8EF-C746-80CA-6471CC1E827C}"/>
              </a:ext>
            </a:extLst>
          </p:cNvPr>
          <p:cNvPicPr>
            <a:picLocks noChangeAspect="1"/>
          </p:cNvPicPr>
          <p:nvPr/>
        </p:nvPicPr>
        <p:blipFill>
          <a:blip r:embed="rId2"/>
          <a:stretch>
            <a:fillRect/>
          </a:stretch>
        </p:blipFill>
        <p:spPr>
          <a:xfrm>
            <a:off x="457200" y="1725986"/>
            <a:ext cx="7838502" cy="3997637"/>
          </a:xfrm>
          <a:prstGeom prst="rect">
            <a:avLst/>
          </a:prstGeom>
        </p:spPr>
      </p:pic>
      <p:sp>
        <p:nvSpPr>
          <p:cNvPr id="2" name="Title 1">
            <a:extLst>
              <a:ext uri="{FF2B5EF4-FFF2-40B4-BE49-F238E27FC236}">
                <a16:creationId xmlns:a16="http://schemas.microsoft.com/office/drawing/2014/main" id="{D773DE16-06E5-B747-96C9-14082323603B}"/>
              </a:ext>
            </a:extLst>
          </p:cNvPr>
          <p:cNvSpPr>
            <a:spLocks noGrp="1"/>
          </p:cNvSpPr>
          <p:nvPr>
            <p:ph type="title"/>
          </p:nvPr>
        </p:nvSpPr>
        <p:spPr/>
        <p:txBody>
          <a:bodyPr/>
          <a:lstStyle/>
          <a:p>
            <a:pPr algn="ctr"/>
            <a:r>
              <a:rPr lang="en-US" dirty="0"/>
              <a:t>Add new code cell </a:t>
            </a:r>
          </a:p>
        </p:txBody>
      </p:sp>
      <p:sp>
        <p:nvSpPr>
          <p:cNvPr id="7" name="Oval 6">
            <a:extLst>
              <a:ext uri="{FF2B5EF4-FFF2-40B4-BE49-F238E27FC236}">
                <a16:creationId xmlns:a16="http://schemas.microsoft.com/office/drawing/2014/main" id="{CDD0F113-A204-4941-A0A7-65C2A19B9B80}"/>
              </a:ext>
            </a:extLst>
          </p:cNvPr>
          <p:cNvSpPr/>
          <p:nvPr/>
        </p:nvSpPr>
        <p:spPr>
          <a:xfrm>
            <a:off x="1240788" y="2727537"/>
            <a:ext cx="1082282" cy="385763"/>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cxnSp>
        <p:nvCxnSpPr>
          <p:cNvPr id="8" name="Straight Arrow Connector 7">
            <a:extLst>
              <a:ext uri="{FF2B5EF4-FFF2-40B4-BE49-F238E27FC236}">
                <a16:creationId xmlns:a16="http://schemas.microsoft.com/office/drawing/2014/main" id="{005B3843-D28C-6B4D-A1E8-E3E5231E7D88}"/>
              </a:ext>
            </a:extLst>
          </p:cNvPr>
          <p:cNvCxnSpPr>
            <a:cxnSpLocks/>
            <a:stCxn id="6" idx="2"/>
          </p:cNvCxnSpPr>
          <p:nvPr/>
        </p:nvCxnSpPr>
        <p:spPr>
          <a:xfrm>
            <a:off x="1425178" y="1417638"/>
            <a:ext cx="156487" cy="1140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E314B5F-598E-894B-AD0A-7F0256538B69}"/>
              </a:ext>
            </a:extLst>
          </p:cNvPr>
          <p:cNvSpPr txBox="1"/>
          <p:nvPr/>
        </p:nvSpPr>
        <p:spPr>
          <a:xfrm>
            <a:off x="1138080" y="1109861"/>
            <a:ext cx="574196" cy="307777"/>
          </a:xfrm>
          <a:prstGeom prst="rect">
            <a:avLst/>
          </a:prstGeom>
          <a:noFill/>
        </p:spPr>
        <p:txBody>
          <a:bodyPr wrap="none" rtlCol="0">
            <a:spAutoFit/>
          </a:bodyPr>
          <a:lstStyle/>
          <a:p>
            <a:r>
              <a:rPr lang="en-US" dirty="0"/>
              <a:t>Click</a:t>
            </a:r>
          </a:p>
        </p:txBody>
      </p:sp>
    </p:spTree>
    <p:extLst>
      <p:ext uri="{BB962C8B-B14F-4D97-AF65-F5344CB8AC3E}">
        <p14:creationId xmlns:p14="http://schemas.microsoft.com/office/powerpoint/2010/main" val="1233607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B638A-3537-094B-9D50-D1AFED6F1801}"/>
              </a:ext>
            </a:extLst>
          </p:cNvPr>
          <p:cNvSpPr>
            <a:spLocks noGrp="1"/>
          </p:cNvSpPr>
          <p:nvPr>
            <p:ph type="title"/>
          </p:nvPr>
        </p:nvSpPr>
        <p:spPr>
          <a:xfrm>
            <a:off x="409763" y="1182409"/>
            <a:ext cx="8354891" cy="697835"/>
          </a:xfrm>
        </p:spPr>
        <p:txBody>
          <a:bodyPr spcFirstLastPara="1" vert="horz" wrap="square" lIns="68580" tIns="34290" rIns="68580" bIns="34290" rtlCol="0" anchor="b" anchorCtr="0">
            <a:normAutofit/>
          </a:bodyPr>
          <a:lstStyle/>
          <a:p>
            <a:pPr algn="ctr"/>
            <a:r>
              <a:rPr lang="en-US" sz="4050" dirty="0">
                <a:solidFill>
                  <a:schemeClr val="tx1"/>
                </a:solidFill>
              </a:rPr>
              <a:t>Upload files </a:t>
            </a:r>
          </a:p>
        </p:txBody>
      </p:sp>
      <p:sp>
        <p:nvSpPr>
          <p:cNvPr id="3" name="Content Placeholder 2">
            <a:extLst>
              <a:ext uri="{FF2B5EF4-FFF2-40B4-BE49-F238E27FC236}">
                <a16:creationId xmlns:a16="http://schemas.microsoft.com/office/drawing/2014/main" id="{8E266DE5-7D9D-2844-8BA2-85ECF02D490A}"/>
              </a:ext>
            </a:extLst>
          </p:cNvPr>
          <p:cNvSpPr>
            <a:spLocks noGrp="1"/>
          </p:cNvSpPr>
          <p:nvPr>
            <p:ph idx="1"/>
          </p:nvPr>
        </p:nvSpPr>
        <p:spPr>
          <a:xfrm>
            <a:off x="1158209" y="2091543"/>
            <a:ext cx="6858000" cy="911588"/>
          </a:xfrm>
        </p:spPr>
        <p:txBody>
          <a:bodyPr spcFirstLastPara="1" vert="horz" wrap="square" lIns="68580" tIns="34290" rIns="68580" bIns="34290" rtlCol="0" anchor="t" anchorCtr="0">
            <a:normAutofit/>
          </a:bodyPr>
          <a:lstStyle/>
          <a:p>
            <a:pPr marL="0" indent="0" algn="ctr">
              <a:buNone/>
            </a:pPr>
            <a:r>
              <a:rPr lang="en-US" sz="1500" dirty="0">
                <a:solidFill>
                  <a:schemeClr val="tx1"/>
                </a:solidFill>
              </a:rPr>
              <a:t>from </a:t>
            </a:r>
            <a:r>
              <a:rPr lang="en-US" sz="1500" dirty="0" err="1">
                <a:solidFill>
                  <a:schemeClr val="tx1"/>
                </a:solidFill>
              </a:rPr>
              <a:t>google.colab</a:t>
            </a:r>
            <a:r>
              <a:rPr lang="en-US" sz="1500" dirty="0">
                <a:solidFill>
                  <a:schemeClr val="tx1"/>
                </a:solidFill>
              </a:rPr>
              <a:t> import files</a:t>
            </a:r>
          </a:p>
          <a:p>
            <a:pPr marL="0" indent="0" algn="ctr">
              <a:buNone/>
            </a:pPr>
            <a:r>
              <a:rPr lang="en-US" sz="1500" dirty="0">
                <a:solidFill>
                  <a:schemeClr val="tx1"/>
                </a:solidFill>
              </a:rPr>
              <a:t>uploaded = </a:t>
            </a:r>
            <a:r>
              <a:rPr lang="en-US" sz="1500" dirty="0" err="1">
                <a:solidFill>
                  <a:schemeClr val="tx1"/>
                </a:solidFill>
              </a:rPr>
              <a:t>files.upload</a:t>
            </a:r>
            <a:r>
              <a:rPr lang="en-US" sz="1500" dirty="0">
                <a:solidFill>
                  <a:schemeClr val="tx1"/>
                </a:solidFill>
              </a:rPr>
              <a:t>()</a:t>
            </a:r>
          </a:p>
        </p:txBody>
      </p:sp>
      <p:pic>
        <p:nvPicPr>
          <p:cNvPr id="6" name="Picture 5">
            <a:extLst>
              <a:ext uri="{FF2B5EF4-FFF2-40B4-BE49-F238E27FC236}">
                <a16:creationId xmlns:a16="http://schemas.microsoft.com/office/drawing/2014/main" id="{43B80C2E-471D-BB4D-8189-FE1FE1461B5D}"/>
              </a:ext>
            </a:extLst>
          </p:cNvPr>
          <p:cNvPicPr>
            <a:picLocks noChangeAspect="1"/>
          </p:cNvPicPr>
          <p:nvPr/>
        </p:nvPicPr>
        <p:blipFill rotWithShape="1">
          <a:blip r:embed="rId2"/>
          <a:srcRect t="42408"/>
          <a:stretch/>
        </p:blipFill>
        <p:spPr>
          <a:xfrm>
            <a:off x="4784819" y="3854870"/>
            <a:ext cx="4091938" cy="1042810"/>
          </a:xfrm>
          <a:prstGeom prst="rect">
            <a:avLst/>
          </a:prstGeom>
        </p:spPr>
      </p:pic>
      <p:pic>
        <p:nvPicPr>
          <p:cNvPr id="5" name="Picture 4">
            <a:extLst>
              <a:ext uri="{FF2B5EF4-FFF2-40B4-BE49-F238E27FC236}">
                <a16:creationId xmlns:a16="http://schemas.microsoft.com/office/drawing/2014/main" id="{ED633AC0-3BA1-D748-8014-8F2AC95AC4FA}"/>
              </a:ext>
            </a:extLst>
          </p:cNvPr>
          <p:cNvPicPr>
            <a:picLocks noChangeAspect="1"/>
          </p:cNvPicPr>
          <p:nvPr/>
        </p:nvPicPr>
        <p:blipFill>
          <a:blip r:embed="rId3"/>
          <a:stretch>
            <a:fillRect/>
          </a:stretch>
        </p:blipFill>
        <p:spPr>
          <a:xfrm>
            <a:off x="267244" y="3686074"/>
            <a:ext cx="4091938" cy="1442408"/>
          </a:xfrm>
          <a:prstGeom prst="rect">
            <a:avLst/>
          </a:prstGeom>
        </p:spPr>
      </p:pic>
      <p:sp>
        <p:nvSpPr>
          <p:cNvPr id="11" name="Oval 10">
            <a:extLst>
              <a:ext uri="{FF2B5EF4-FFF2-40B4-BE49-F238E27FC236}">
                <a16:creationId xmlns:a16="http://schemas.microsoft.com/office/drawing/2014/main" id="{1B8B28EC-9439-1547-9E3B-595B90314111}"/>
              </a:ext>
            </a:extLst>
          </p:cNvPr>
          <p:cNvSpPr/>
          <p:nvPr/>
        </p:nvSpPr>
        <p:spPr>
          <a:xfrm>
            <a:off x="4784818" y="4209885"/>
            <a:ext cx="3739754" cy="687796"/>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2" name="Oval 11">
            <a:extLst>
              <a:ext uri="{FF2B5EF4-FFF2-40B4-BE49-F238E27FC236}">
                <a16:creationId xmlns:a16="http://schemas.microsoft.com/office/drawing/2014/main" id="{F2C952F5-185B-1043-8EB5-8E73B7F5B10C}"/>
              </a:ext>
            </a:extLst>
          </p:cNvPr>
          <p:cNvSpPr/>
          <p:nvPr/>
        </p:nvSpPr>
        <p:spPr>
          <a:xfrm>
            <a:off x="686721" y="4214397"/>
            <a:ext cx="942975" cy="385763"/>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cxnSp>
        <p:nvCxnSpPr>
          <p:cNvPr id="13" name="Straight Arrow Connector 12">
            <a:extLst>
              <a:ext uri="{FF2B5EF4-FFF2-40B4-BE49-F238E27FC236}">
                <a16:creationId xmlns:a16="http://schemas.microsoft.com/office/drawing/2014/main" id="{C6387D88-8981-7047-876E-933F23D01409}"/>
              </a:ext>
            </a:extLst>
          </p:cNvPr>
          <p:cNvCxnSpPr>
            <a:cxnSpLocks/>
          </p:cNvCxnSpPr>
          <p:nvPr/>
        </p:nvCxnSpPr>
        <p:spPr>
          <a:xfrm flipV="1">
            <a:off x="1062872" y="4680252"/>
            <a:ext cx="1" cy="47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C30A4B-1B6A-744A-88FD-7E1F78366E53}"/>
              </a:ext>
            </a:extLst>
          </p:cNvPr>
          <p:cNvSpPr txBox="1"/>
          <p:nvPr/>
        </p:nvSpPr>
        <p:spPr>
          <a:xfrm>
            <a:off x="546498" y="5155179"/>
            <a:ext cx="2013693" cy="253916"/>
          </a:xfrm>
          <a:prstGeom prst="rect">
            <a:avLst/>
          </a:prstGeom>
          <a:noFill/>
        </p:spPr>
        <p:txBody>
          <a:bodyPr wrap="none" rtlCol="0">
            <a:spAutoFit/>
          </a:bodyPr>
          <a:lstStyle/>
          <a:p>
            <a:r>
              <a:rPr lang="en-US" sz="1050" dirty="0"/>
              <a:t>Select file you want to upload  </a:t>
            </a:r>
          </a:p>
        </p:txBody>
      </p:sp>
      <p:cxnSp>
        <p:nvCxnSpPr>
          <p:cNvPr id="16" name="Straight Arrow Connector 15">
            <a:extLst>
              <a:ext uri="{FF2B5EF4-FFF2-40B4-BE49-F238E27FC236}">
                <a16:creationId xmlns:a16="http://schemas.microsoft.com/office/drawing/2014/main" id="{CAD883FC-C2DA-834A-B243-C046C9389B5F}"/>
              </a:ext>
            </a:extLst>
          </p:cNvPr>
          <p:cNvCxnSpPr>
            <a:cxnSpLocks/>
          </p:cNvCxnSpPr>
          <p:nvPr/>
        </p:nvCxnSpPr>
        <p:spPr>
          <a:xfrm flipV="1">
            <a:off x="5639958" y="4917715"/>
            <a:ext cx="1" cy="47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333B59A-57AB-0D49-AD55-62AAB4637BC3}"/>
              </a:ext>
            </a:extLst>
          </p:cNvPr>
          <p:cNvSpPr txBox="1"/>
          <p:nvPr/>
        </p:nvSpPr>
        <p:spPr>
          <a:xfrm>
            <a:off x="5123584" y="5392643"/>
            <a:ext cx="3283271" cy="253916"/>
          </a:xfrm>
          <a:prstGeom prst="rect">
            <a:avLst/>
          </a:prstGeom>
          <a:noFill/>
        </p:spPr>
        <p:txBody>
          <a:bodyPr wrap="none" rtlCol="0">
            <a:spAutoFit/>
          </a:bodyPr>
          <a:lstStyle/>
          <a:p>
            <a:r>
              <a:rPr lang="en-US" sz="1050" dirty="0"/>
              <a:t>Confirmation that the file was successfully uploaded</a:t>
            </a:r>
          </a:p>
        </p:txBody>
      </p:sp>
    </p:spTree>
    <p:extLst>
      <p:ext uri="{BB962C8B-B14F-4D97-AF65-F5344CB8AC3E}">
        <p14:creationId xmlns:p14="http://schemas.microsoft.com/office/powerpoint/2010/main" val="4277782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5A1F-8AD8-2A49-AF4A-6F2E0EDFEEAA}"/>
              </a:ext>
            </a:extLst>
          </p:cNvPr>
          <p:cNvSpPr>
            <a:spLocks noGrp="1"/>
          </p:cNvSpPr>
          <p:nvPr>
            <p:ph type="title"/>
          </p:nvPr>
        </p:nvSpPr>
        <p:spPr>
          <a:xfrm>
            <a:off x="3408611" y="2413022"/>
            <a:ext cx="2064266" cy="2031956"/>
          </a:xfrm>
          <a:prstGeom prst="ellipse">
            <a:avLst/>
          </a:prstGeom>
          <a:solidFill>
            <a:srgbClr val="262626"/>
          </a:solidFill>
          <a:ln w="174625" cmpd="thinThick">
            <a:solidFill>
              <a:srgbClr val="262626"/>
            </a:solidFill>
          </a:ln>
        </p:spPr>
        <p:txBody>
          <a:bodyPr spcFirstLastPara="1" vert="horz" wrap="square" lIns="68580" tIns="34290" rIns="68580" bIns="34290" rtlCol="0" anchor="ctr" anchorCtr="0">
            <a:normAutofit/>
          </a:bodyPr>
          <a:lstStyle/>
          <a:p>
            <a:pPr algn="ctr"/>
            <a:r>
              <a:rPr lang="en-US" sz="1950" kern="1200" dirty="0">
                <a:solidFill>
                  <a:srgbClr val="FFFFFF"/>
                </a:solidFill>
                <a:latin typeface="+mj-lt"/>
                <a:ea typeface="+mj-ea"/>
                <a:cs typeface="+mj-cs"/>
              </a:rPr>
              <a:t>You can run any UNIX command now </a:t>
            </a:r>
          </a:p>
        </p:txBody>
      </p:sp>
    </p:spTree>
    <p:extLst>
      <p:ext uri="{BB962C8B-B14F-4D97-AF65-F5344CB8AC3E}">
        <p14:creationId xmlns:p14="http://schemas.microsoft.com/office/powerpoint/2010/main" val="1303337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Command: mkdir</a:t>
            </a:r>
            <a:endParaRPr/>
          </a:p>
        </p:txBody>
      </p:sp>
      <p:sp>
        <p:nvSpPr>
          <p:cNvPr id="262" name="Google Shape;262;p3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latin typeface="Arial"/>
                <a:ea typeface="Arial"/>
                <a:cs typeface="Arial"/>
                <a:sym typeface="Arial"/>
              </a:rPr>
              <a:t>To create a new directory use “mkdir”</a:t>
            </a:r>
            <a:endParaRPr>
              <a:latin typeface="Arial"/>
              <a:ea typeface="Arial"/>
              <a:cs typeface="Arial"/>
              <a:sym typeface="Arial"/>
            </a:endParaRPr>
          </a:p>
          <a:p>
            <a:pPr marL="342900" lvl="0" indent="-139700" algn="l" rtl="0">
              <a:spcBef>
                <a:spcPts val="640"/>
              </a:spcBef>
              <a:spcAft>
                <a:spcPts val="0"/>
              </a:spcAft>
              <a:buClr>
                <a:schemeClr val="dk1"/>
              </a:buClr>
              <a:buSzPts val="3200"/>
              <a:buNone/>
            </a:pPr>
            <a:endParaRPr/>
          </a:p>
        </p:txBody>
      </p:sp>
      <p:sp>
        <p:nvSpPr>
          <p:cNvPr id="263" name="Google Shape;263;p33"/>
          <p:cNvSpPr/>
          <p:nvPr/>
        </p:nvSpPr>
        <p:spPr>
          <a:xfrm>
            <a:off x="457200" y="2688737"/>
            <a:ext cx="7944588"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chemeClr val="dk1"/>
                </a:solidFill>
                <a:latin typeface="Courier New"/>
                <a:ea typeface="Courier New"/>
                <a:cs typeface="Courier New"/>
                <a:sym typeface="Courier New"/>
              </a:rPr>
              <a:t>[serghei@login3 ~]$ </a:t>
            </a:r>
            <a:r>
              <a:rPr lang="en-US" sz="2200" b="1">
                <a:solidFill>
                  <a:schemeClr val="dk1"/>
                </a:solidFill>
                <a:latin typeface="Courier New"/>
                <a:ea typeface="Courier New"/>
                <a:cs typeface="Courier New"/>
                <a:sym typeface="Courier New"/>
              </a:rPr>
              <a:t>mkdir test</a:t>
            </a:r>
            <a:endParaRPr sz="2200" b="1">
              <a:solidFill>
                <a:schemeClr val="dk1"/>
              </a:solidFill>
              <a:latin typeface="Courier New"/>
              <a:ea typeface="Courier New"/>
              <a:cs typeface="Courier New"/>
              <a:sym typeface="Courier New"/>
            </a:endParaRPr>
          </a:p>
        </p:txBody>
      </p:sp>
      <p:sp>
        <p:nvSpPr>
          <p:cNvPr id="264" name="Google Shape;264;p33"/>
          <p:cNvSpPr txBox="1"/>
          <p:nvPr/>
        </p:nvSpPr>
        <p:spPr>
          <a:xfrm>
            <a:off x="3195053" y="4505158"/>
            <a:ext cx="3609473"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If no error message is displayed means the command was run successfully</a:t>
            </a:r>
            <a:endParaRPr sz="2000">
              <a:solidFill>
                <a:schemeClr val="dk1"/>
              </a:solidFill>
              <a:latin typeface="Calibri"/>
              <a:ea typeface="Calibri"/>
              <a:cs typeface="Calibri"/>
              <a:sym typeface="Calibri"/>
            </a:endParaRPr>
          </a:p>
        </p:txBody>
      </p:sp>
      <p:sp>
        <p:nvSpPr>
          <p:cNvPr id="265" name="Google Shape;265;p33"/>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pic>
        <p:nvPicPr>
          <p:cNvPr id="266" name="Google Shape;266;p33"/>
          <p:cNvPicPr preferRelativeResize="0"/>
          <p:nvPr/>
        </p:nvPicPr>
        <p:blipFill>
          <a:blip r:embed="rId3">
            <a:alphaModFix/>
          </a:blip>
          <a:stretch>
            <a:fillRect/>
          </a:stretch>
        </p:blipFill>
        <p:spPr>
          <a:xfrm>
            <a:off x="1690975" y="4505150"/>
            <a:ext cx="1242476" cy="1015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Command: cd</a:t>
            </a:r>
            <a:endParaRPr/>
          </a:p>
        </p:txBody>
      </p:sp>
      <p:sp>
        <p:nvSpPr>
          <p:cNvPr id="273" name="Google Shape;273;p34"/>
          <p:cNvSpPr txBox="1">
            <a:spLocks noGrp="1"/>
          </p:cNvSpPr>
          <p:nvPr>
            <p:ph type="body" idx="1"/>
          </p:nvPr>
        </p:nvSpPr>
        <p:spPr>
          <a:xfrm>
            <a:off x="457200" y="1600201"/>
            <a:ext cx="8229600" cy="2276642"/>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t>cd changes your current working directory</a:t>
            </a:r>
            <a:endParaRPr/>
          </a:p>
        </p:txBody>
      </p:sp>
      <p:sp>
        <p:nvSpPr>
          <p:cNvPr id="274" name="Google Shape;274;p34"/>
          <p:cNvSpPr/>
          <p:nvPr/>
        </p:nvSpPr>
        <p:spPr>
          <a:xfrm>
            <a:off x="457199" y="2459747"/>
            <a:ext cx="8129123" cy="110799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dirty="0">
                <a:solidFill>
                  <a:srgbClr val="000000"/>
                </a:solidFill>
                <a:latin typeface="Courier New"/>
                <a:ea typeface="Courier New"/>
                <a:cs typeface="Courier New"/>
                <a:sym typeface="Courier New"/>
              </a:rPr>
              <a:t>cd test</a:t>
            </a:r>
            <a:endParaRPr dirty="0"/>
          </a:p>
          <a:p>
            <a:pPr marL="0" marR="0" lvl="0" indent="0" algn="l" rtl="0">
              <a:spcBef>
                <a:spcPts val="0"/>
              </a:spcBef>
              <a:spcAft>
                <a:spcPts val="0"/>
              </a:spcAft>
              <a:buNone/>
            </a:pPr>
            <a:r>
              <a:rPr lang="en-US" sz="2200" b="1" dirty="0" err="1">
                <a:latin typeface="Courier New"/>
                <a:ea typeface="Courier New"/>
                <a:cs typeface="Courier New"/>
                <a:sym typeface="Courier New"/>
              </a:rPr>
              <a:t>p</a:t>
            </a:r>
            <a:r>
              <a:rPr lang="en-US" sz="2200" b="1" dirty="0" err="1">
                <a:solidFill>
                  <a:srgbClr val="000000"/>
                </a:solidFill>
                <a:latin typeface="Courier New"/>
                <a:ea typeface="Courier New"/>
                <a:cs typeface="Courier New"/>
                <a:sym typeface="Courier New"/>
              </a:rPr>
              <a:t>wd</a:t>
            </a:r>
            <a:endParaRPr lang="en-US" sz="2200" b="1" dirty="0">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2200" b="1" dirty="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2200" dirty="0">
                <a:solidFill>
                  <a:srgbClr val="000000"/>
                </a:solidFill>
                <a:latin typeface="Courier New"/>
                <a:ea typeface="Courier New"/>
                <a:cs typeface="Courier New"/>
                <a:sym typeface="Courier New"/>
              </a:rPr>
              <a:t>/u/home/s/</a:t>
            </a:r>
            <a:r>
              <a:rPr lang="en-US" sz="2200" dirty="0" err="1">
                <a:solidFill>
                  <a:srgbClr val="000000"/>
                </a:solidFill>
                <a:latin typeface="Courier New"/>
                <a:ea typeface="Courier New"/>
                <a:cs typeface="Courier New"/>
                <a:sym typeface="Courier New"/>
              </a:rPr>
              <a:t>serghei</a:t>
            </a:r>
            <a:r>
              <a:rPr lang="en-US" sz="2200" dirty="0">
                <a:solidFill>
                  <a:srgbClr val="000000"/>
                </a:solidFill>
                <a:latin typeface="Courier New"/>
                <a:ea typeface="Courier New"/>
                <a:cs typeface="Courier New"/>
                <a:sym typeface="Courier New"/>
              </a:rPr>
              <a:t>/test</a:t>
            </a:r>
            <a:endParaRPr sz="2200" dirty="0">
              <a:solidFill>
                <a:srgbClr val="000000"/>
              </a:solidFill>
              <a:latin typeface="Courier New"/>
              <a:ea typeface="Courier New"/>
              <a:cs typeface="Courier New"/>
              <a:sym typeface="Courier New"/>
            </a:endParaRPr>
          </a:p>
        </p:txBody>
      </p:sp>
      <p:sp>
        <p:nvSpPr>
          <p:cNvPr id="275" name="Google Shape;275;p34"/>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title"/>
          </p:nvPr>
        </p:nvSpPr>
        <p:spPr>
          <a:xfrm>
            <a:off x="457200" y="46334"/>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Command: cd</a:t>
            </a:r>
            <a:endParaRPr/>
          </a:p>
        </p:txBody>
      </p:sp>
      <p:sp>
        <p:nvSpPr>
          <p:cNvPr id="281" name="Google Shape;281;p35"/>
          <p:cNvSpPr txBox="1">
            <a:spLocks noGrp="1"/>
          </p:cNvSpPr>
          <p:nvPr>
            <p:ph type="body" idx="1"/>
          </p:nvPr>
        </p:nvSpPr>
        <p:spPr>
          <a:xfrm>
            <a:off x="457200" y="1552610"/>
            <a:ext cx="8229600" cy="174939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Char char="•"/>
            </a:pPr>
            <a:r>
              <a:rPr lang="en-US" sz="2400">
                <a:latin typeface="Arial"/>
                <a:ea typeface="Arial"/>
                <a:cs typeface="Arial"/>
                <a:sym typeface="Arial"/>
              </a:rPr>
              <a:t>“</a:t>
            </a:r>
            <a:r>
              <a:rPr lang="en-US" sz="2400" b="1">
                <a:latin typeface="Arial"/>
                <a:ea typeface="Arial"/>
                <a:cs typeface="Arial"/>
                <a:sym typeface="Arial"/>
              </a:rPr>
              <a:t>~</a:t>
            </a:r>
            <a:r>
              <a:rPr lang="en-US" sz="2400">
                <a:latin typeface="Arial"/>
                <a:ea typeface="Arial"/>
                <a:cs typeface="Arial"/>
                <a:sym typeface="Arial"/>
              </a:rPr>
              <a:t>” is the location of your home directory</a:t>
            </a:r>
            <a:endParaRPr/>
          </a:p>
          <a:p>
            <a:pPr marL="342900" lvl="0" indent="-342900" algn="l" rtl="0">
              <a:spcBef>
                <a:spcPts val="480"/>
              </a:spcBef>
              <a:spcAft>
                <a:spcPts val="0"/>
              </a:spcAft>
              <a:buClr>
                <a:schemeClr val="dk1"/>
              </a:buClr>
              <a:buSzPts val="2400"/>
              <a:buChar char="•"/>
            </a:pPr>
            <a:r>
              <a:rPr lang="en-US" sz="2400">
                <a:latin typeface="Arial"/>
                <a:ea typeface="Arial"/>
                <a:cs typeface="Arial"/>
                <a:sym typeface="Arial"/>
              </a:rPr>
              <a:t>“</a:t>
            </a:r>
            <a:r>
              <a:rPr lang="en-US" sz="2400" b="1">
                <a:latin typeface="Arial"/>
                <a:ea typeface="Arial"/>
                <a:cs typeface="Arial"/>
                <a:sym typeface="Arial"/>
              </a:rPr>
              <a:t>..</a:t>
            </a:r>
            <a:r>
              <a:rPr lang="en-US" sz="2400">
                <a:latin typeface="Arial"/>
                <a:ea typeface="Arial"/>
                <a:cs typeface="Arial"/>
                <a:sym typeface="Arial"/>
              </a:rPr>
              <a:t>” is the location of the directory above the current one</a:t>
            </a:r>
            <a:endParaRPr/>
          </a:p>
          <a:p>
            <a:pPr marL="342900" lvl="0" indent="-190500" algn="l" rtl="0">
              <a:spcBef>
                <a:spcPts val="480"/>
              </a:spcBef>
              <a:spcAft>
                <a:spcPts val="0"/>
              </a:spcAft>
              <a:buClr>
                <a:schemeClr val="dk1"/>
              </a:buClr>
              <a:buSzPts val="2400"/>
              <a:buNone/>
            </a:pPr>
            <a:endParaRPr sz="2400"/>
          </a:p>
        </p:txBody>
      </p:sp>
      <p:sp>
        <p:nvSpPr>
          <p:cNvPr id="282" name="Google Shape;282;p35"/>
          <p:cNvSpPr/>
          <p:nvPr/>
        </p:nvSpPr>
        <p:spPr>
          <a:xfrm>
            <a:off x="6082632" y="3876843"/>
            <a:ext cx="2232526" cy="468365"/>
          </a:xfrm>
          <a:prstGeom prst="rect">
            <a:avLst/>
          </a:prstGeom>
          <a:no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US" sz="1800">
                <a:latin typeface="Calibri"/>
                <a:ea typeface="Calibri"/>
                <a:cs typeface="Calibri"/>
                <a:sym typeface="Calibri"/>
              </a:rPr>
              <a:t>/Users/serghei</a:t>
            </a:r>
            <a:endParaRPr sz="1800">
              <a:latin typeface="Calibri"/>
              <a:ea typeface="Calibri"/>
              <a:cs typeface="Calibri"/>
              <a:sym typeface="Calibri"/>
            </a:endParaRPr>
          </a:p>
        </p:txBody>
      </p:sp>
      <p:cxnSp>
        <p:nvCxnSpPr>
          <p:cNvPr id="283" name="Google Shape;283;p35"/>
          <p:cNvCxnSpPr>
            <a:stCxn id="282" idx="2"/>
          </p:cNvCxnSpPr>
          <p:nvPr/>
        </p:nvCxnSpPr>
        <p:spPr>
          <a:xfrm>
            <a:off x="7198895" y="4345208"/>
            <a:ext cx="0" cy="801600"/>
          </a:xfrm>
          <a:prstGeom prst="straightConnector1">
            <a:avLst/>
          </a:prstGeom>
          <a:no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cxnSp>
      <p:sp>
        <p:nvSpPr>
          <p:cNvPr id="284" name="Google Shape;284;p35"/>
          <p:cNvSpPr/>
          <p:nvPr/>
        </p:nvSpPr>
        <p:spPr>
          <a:xfrm>
            <a:off x="6082632" y="5146842"/>
            <a:ext cx="2232526" cy="468365"/>
          </a:xfrm>
          <a:prstGeom prst="rect">
            <a:avLst/>
          </a:prstGeom>
          <a:no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US" sz="1800">
                <a:latin typeface="Calibri"/>
                <a:ea typeface="Calibri"/>
                <a:cs typeface="Calibri"/>
                <a:sym typeface="Calibri"/>
              </a:rPr>
              <a:t>/Users/serghei/test</a:t>
            </a:r>
            <a:endParaRPr sz="1800">
              <a:latin typeface="Calibri"/>
              <a:ea typeface="Calibri"/>
              <a:cs typeface="Calibri"/>
              <a:sym typeface="Calibri"/>
            </a:endParaRPr>
          </a:p>
        </p:txBody>
      </p:sp>
      <p:sp>
        <p:nvSpPr>
          <p:cNvPr id="285" name="Google Shape;285;p35"/>
          <p:cNvSpPr/>
          <p:nvPr/>
        </p:nvSpPr>
        <p:spPr>
          <a:xfrm>
            <a:off x="1100747" y="5331272"/>
            <a:ext cx="378623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/Users/serghei/test</a:t>
            </a:r>
            <a:endParaRPr sz="1800">
              <a:solidFill>
                <a:schemeClr val="dk1"/>
              </a:solidFill>
              <a:latin typeface="Courier New"/>
              <a:ea typeface="Courier New"/>
              <a:cs typeface="Courier New"/>
              <a:sym typeface="Courier New"/>
            </a:endParaRPr>
          </a:p>
          <a:p>
            <a:pPr marL="0" marR="0" lvl="0" indent="0" algn="l" rtl="0">
              <a:spcBef>
                <a:spcPts val="0"/>
              </a:spcBef>
              <a:spcAft>
                <a:spcPts val="0"/>
              </a:spcAft>
              <a:buNone/>
            </a:pPr>
            <a:endParaRPr sz="1800">
              <a:solidFill>
                <a:schemeClr val="dk1"/>
              </a:solidFill>
              <a:latin typeface="Courier New"/>
              <a:ea typeface="Courier New"/>
              <a:cs typeface="Courier New"/>
              <a:sym typeface="Courier New"/>
            </a:endParaRPr>
          </a:p>
        </p:txBody>
      </p:sp>
      <p:sp>
        <p:nvSpPr>
          <p:cNvPr id="286" name="Google Shape;286;p35"/>
          <p:cNvSpPr/>
          <p:nvPr/>
        </p:nvSpPr>
        <p:spPr>
          <a:xfrm rot="5400000">
            <a:off x="2000798" y="4272825"/>
            <a:ext cx="339000" cy="1777800"/>
          </a:xfrm>
          <a:prstGeom prst="leftBrace">
            <a:avLst>
              <a:gd name="adj1" fmla="val 177005"/>
              <a:gd name="adj2" fmla="val 50000"/>
            </a:avLst>
          </a:prstGeom>
          <a:no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35"/>
          <p:cNvSpPr/>
          <p:nvPr/>
        </p:nvSpPr>
        <p:spPr>
          <a:xfrm>
            <a:off x="1569086" y="4445590"/>
            <a:ext cx="17547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dk1"/>
                </a:solidFill>
                <a:latin typeface="Courier New"/>
                <a:ea typeface="Courier New"/>
                <a:cs typeface="Courier New"/>
                <a:sym typeface="Courier New"/>
              </a:rPr>
              <a:t>my home directory</a:t>
            </a:r>
            <a:endParaRPr sz="1200" b="1">
              <a:solidFill>
                <a:schemeClr val="dk1"/>
              </a:solidFill>
              <a:latin typeface="Calibri"/>
              <a:ea typeface="Calibri"/>
              <a:cs typeface="Calibri"/>
              <a:sym typeface="Calibri"/>
            </a:endParaRPr>
          </a:p>
        </p:txBody>
      </p:sp>
      <p:sp>
        <p:nvSpPr>
          <p:cNvPr id="288" name="Google Shape;288;p35"/>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2"/>
        <p:cNvGrpSpPr/>
        <p:nvPr/>
      </p:nvGrpSpPr>
      <p:grpSpPr>
        <a:xfrm>
          <a:off x="0" y="0"/>
          <a:ext cx="0" cy="0"/>
          <a:chOff x="0" y="0"/>
          <a:chExt cx="0" cy="0"/>
        </a:xfrm>
      </p:grpSpPr>
      <p:sp>
        <p:nvSpPr>
          <p:cNvPr id="293" name="Google Shape;293;p36"/>
          <p:cNvSpPr txBox="1">
            <a:spLocks noGrp="1"/>
          </p:cNvSpPr>
          <p:nvPr>
            <p:ph type="title"/>
          </p:nvPr>
        </p:nvSpPr>
        <p:spPr>
          <a:xfrm>
            <a:off x="840699" y="687480"/>
            <a:ext cx="5605629" cy="994172"/>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sz="3850"/>
              <a:t>Let’s practice</a:t>
            </a:r>
          </a:p>
        </p:txBody>
      </p:sp>
      <p:sp>
        <p:nvSpPr>
          <p:cNvPr id="294" name="Google Shape;294;p36"/>
          <p:cNvSpPr txBox="1">
            <a:spLocks noGrp="1"/>
          </p:cNvSpPr>
          <p:nvPr>
            <p:ph type="body" idx="1"/>
          </p:nvPr>
        </p:nvSpPr>
        <p:spPr>
          <a:xfrm>
            <a:off x="852321" y="2227943"/>
            <a:ext cx="5033221" cy="3788227"/>
          </a:xfrm>
          <a:prstGeom prst="rect">
            <a:avLst/>
          </a:prstGeom>
        </p:spPr>
        <p:txBody>
          <a:bodyPr spcFirstLastPara="1" lIns="91425" tIns="45700" rIns="91425" bIns="45700" anchor="ctr" anchorCtr="0">
            <a:normAutofit/>
          </a:bodyPr>
          <a:lstStyle/>
          <a:p>
            <a:pPr marL="0" lvl="0" indent="0" rtl="0">
              <a:spcBef>
                <a:spcPts val="0"/>
              </a:spcBef>
              <a:spcAft>
                <a:spcPts val="0"/>
              </a:spcAft>
              <a:buClr>
                <a:srgbClr val="000000"/>
              </a:buClr>
              <a:buSzPts val="2247"/>
              <a:buNone/>
            </a:pPr>
            <a:r>
              <a:rPr lang="en-US" sz="2100">
                <a:latin typeface="Courier New"/>
                <a:ea typeface="Courier New"/>
                <a:cs typeface="Courier New"/>
                <a:sym typeface="Courier New"/>
              </a:rPr>
              <a:t>[serghei@login3 test]$ </a:t>
            </a:r>
            <a:r>
              <a:rPr lang="en-US" sz="2100" b="1">
                <a:latin typeface="Courier New"/>
                <a:ea typeface="Courier New"/>
                <a:cs typeface="Courier New"/>
                <a:sym typeface="Courier New"/>
              </a:rPr>
              <a:t>cd</a:t>
            </a:r>
            <a:r>
              <a:rPr lang="en-US" sz="2100">
                <a:latin typeface="Courier New"/>
                <a:ea typeface="Courier New"/>
                <a:cs typeface="Courier New"/>
                <a:sym typeface="Courier New"/>
              </a:rPr>
              <a:t> </a:t>
            </a:r>
            <a:r>
              <a:rPr lang="en-US" sz="2100" b="1">
                <a:latin typeface="Courier New"/>
                <a:ea typeface="Courier New"/>
                <a:cs typeface="Courier New"/>
                <a:sym typeface="Courier New"/>
              </a:rPr>
              <a:t>~</a:t>
            </a:r>
            <a:endParaRPr lang="en-US" sz="2100"/>
          </a:p>
          <a:p>
            <a:pPr marL="0" lvl="0" indent="0" rtl="0">
              <a:spcBef>
                <a:spcPts val="449"/>
              </a:spcBef>
              <a:spcAft>
                <a:spcPts val="0"/>
              </a:spcAft>
              <a:buClr>
                <a:srgbClr val="000000"/>
              </a:buClr>
              <a:buSzPts val="2247"/>
              <a:buNone/>
            </a:pPr>
            <a:r>
              <a:rPr lang="en-US" sz="2100">
                <a:latin typeface="Courier New"/>
                <a:ea typeface="Courier New"/>
                <a:cs typeface="Courier New"/>
                <a:sym typeface="Courier New"/>
              </a:rPr>
              <a:t>[serghei@login3 ~]$ </a:t>
            </a:r>
            <a:r>
              <a:rPr lang="en-US" sz="2100" b="1">
                <a:latin typeface="Courier New"/>
                <a:ea typeface="Courier New"/>
                <a:cs typeface="Courier New"/>
                <a:sym typeface="Courier New"/>
              </a:rPr>
              <a:t>pwd</a:t>
            </a:r>
          </a:p>
          <a:p>
            <a:pPr marL="0" lvl="0" indent="0" rtl="0">
              <a:spcBef>
                <a:spcPts val="449"/>
              </a:spcBef>
              <a:spcAft>
                <a:spcPts val="0"/>
              </a:spcAft>
              <a:buClr>
                <a:srgbClr val="000000"/>
              </a:buClr>
              <a:buSzPts val="2247"/>
              <a:buNone/>
            </a:pPr>
            <a:r>
              <a:rPr lang="en-US" sz="2100">
                <a:latin typeface="Courier New"/>
                <a:ea typeface="Courier New"/>
                <a:cs typeface="Courier New"/>
                <a:sym typeface="Courier New"/>
              </a:rPr>
              <a:t>/u/home/s/serghei</a:t>
            </a:r>
          </a:p>
          <a:p>
            <a:pPr marL="0" lvl="0" indent="0" rtl="0">
              <a:spcBef>
                <a:spcPts val="449"/>
              </a:spcBef>
              <a:spcAft>
                <a:spcPts val="0"/>
              </a:spcAft>
              <a:buClr>
                <a:srgbClr val="000000"/>
              </a:buClr>
              <a:buSzPts val="2247"/>
              <a:buNone/>
            </a:pPr>
            <a:r>
              <a:rPr lang="en-US" sz="2100">
                <a:latin typeface="Courier New"/>
                <a:ea typeface="Courier New"/>
                <a:cs typeface="Courier New"/>
                <a:sym typeface="Courier New"/>
              </a:rPr>
              <a:t>[serghei@login3 ~]$ </a:t>
            </a:r>
            <a:r>
              <a:rPr lang="en-US" sz="2100" b="1">
                <a:latin typeface="Courier New"/>
                <a:ea typeface="Courier New"/>
                <a:cs typeface="Courier New"/>
                <a:sym typeface="Courier New"/>
              </a:rPr>
              <a:t>cd</a:t>
            </a:r>
            <a:r>
              <a:rPr lang="en-US" sz="2100">
                <a:latin typeface="Courier New"/>
                <a:ea typeface="Courier New"/>
                <a:cs typeface="Courier New"/>
                <a:sym typeface="Courier New"/>
              </a:rPr>
              <a:t> </a:t>
            </a:r>
            <a:r>
              <a:rPr lang="en-US" sz="2100" b="1">
                <a:latin typeface="Courier New"/>
                <a:ea typeface="Courier New"/>
                <a:cs typeface="Courier New"/>
                <a:sym typeface="Courier New"/>
              </a:rPr>
              <a:t>..</a:t>
            </a:r>
            <a:endParaRPr lang="en-US" sz="2100"/>
          </a:p>
          <a:p>
            <a:pPr marL="0" lvl="0" indent="0" rtl="0">
              <a:spcBef>
                <a:spcPts val="449"/>
              </a:spcBef>
              <a:spcAft>
                <a:spcPts val="0"/>
              </a:spcAft>
              <a:buClr>
                <a:srgbClr val="000000"/>
              </a:buClr>
              <a:buSzPts val="2247"/>
              <a:buNone/>
            </a:pPr>
            <a:r>
              <a:rPr lang="en-US" sz="2100">
                <a:latin typeface="Courier New"/>
                <a:ea typeface="Courier New"/>
                <a:cs typeface="Courier New"/>
                <a:sym typeface="Courier New"/>
              </a:rPr>
              <a:t>[serghei@login3 s]$ </a:t>
            </a:r>
            <a:r>
              <a:rPr lang="en-US" sz="2100" b="1">
                <a:latin typeface="Courier New"/>
                <a:ea typeface="Courier New"/>
                <a:cs typeface="Courier New"/>
                <a:sym typeface="Courier New"/>
              </a:rPr>
              <a:t>pwd</a:t>
            </a:r>
          </a:p>
          <a:p>
            <a:pPr marL="0" lvl="0" indent="0" rtl="0">
              <a:spcBef>
                <a:spcPts val="449"/>
              </a:spcBef>
              <a:spcAft>
                <a:spcPts val="0"/>
              </a:spcAft>
              <a:buClr>
                <a:srgbClr val="000000"/>
              </a:buClr>
              <a:buSzPts val="2247"/>
              <a:buNone/>
            </a:pPr>
            <a:r>
              <a:rPr lang="en-US" sz="2100">
                <a:latin typeface="Courier New"/>
                <a:ea typeface="Courier New"/>
                <a:cs typeface="Courier New"/>
                <a:sym typeface="Courier New"/>
              </a:rPr>
              <a:t>/u/home/s</a:t>
            </a:r>
            <a:endParaRPr lang="en-US" sz="2100"/>
          </a:p>
          <a:p>
            <a:pPr marL="0" lvl="0" indent="0" rtl="0">
              <a:spcBef>
                <a:spcPts val="449"/>
              </a:spcBef>
              <a:spcAft>
                <a:spcPts val="0"/>
              </a:spcAft>
              <a:buClr>
                <a:srgbClr val="000000"/>
              </a:buClr>
              <a:buSzPts val="2247"/>
              <a:buNone/>
            </a:pPr>
            <a:r>
              <a:rPr lang="en-US" sz="2100">
                <a:latin typeface="Courier New"/>
                <a:ea typeface="Courier New"/>
                <a:cs typeface="Courier New"/>
                <a:sym typeface="Courier New"/>
              </a:rPr>
              <a:t>[serghei@login3 s]$ </a:t>
            </a:r>
            <a:r>
              <a:rPr lang="en-US" sz="2100" b="1">
                <a:latin typeface="Courier New"/>
                <a:ea typeface="Courier New"/>
                <a:cs typeface="Courier New"/>
                <a:sym typeface="Courier New"/>
              </a:rPr>
              <a:t>cd </a:t>
            </a:r>
            <a:endParaRPr lang="en-US" sz="2100"/>
          </a:p>
          <a:p>
            <a:pPr marL="0" lvl="0" indent="0" rtl="0">
              <a:spcBef>
                <a:spcPts val="449"/>
              </a:spcBef>
              <a:spcAft>
                <a:spcPts val="0"/>
              </a:spcAft>
              <a:buClr>
                <a:srgbClr val="000000"/>
              </a:buClr>
              <a:buSzPts val="2247"/>
              <a:buNone/>
            </a:pPr>
            <a:r>
              <a:rPr lang="en-US" sz="2100">
                <a:latin typeface="Courier New"/>
                <a:ea typeface="Courier New"/>
                <a:cs typeface="Courier New"/>
                <a:sym typeface="Courier New"/>
              </a:rPr>
              <a:t>/u/home/s/serghei</a:t>
            </a:r>
          </a:p>
          <a:p>
            <a:pPr marL="0" lvl="0" indent="0" rtl="0">
              <a:spcBef>
                <a:spcPts val="496"/>
              </a:spcBef>
              <a:spcAft>
                <a:spcPts val="0"/>
              </a:spcAft>
              <a:buClr>
                <a:schemeClr val="dk1"/>
              </a:buClr>
              <a:buSzPts val="2480"/>
              <a:buNone/>
            </a:pPr>
            <a:endParaRPr lang="en-US" sz="2100"/>
          </a:p>
        </p:txBody>
      </p:sp>
      <p:sp>
        <p:nvSpPr>
          <p:cNvPr id="109" name="Rectangle 10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rgbClr val="A68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Oval 1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rgbClr val="F5A7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96" name="Google Shape;296;p36"/>
          <p:cNvPicPr preferRelativeResize="0"/>
          <p:nvPr/>
        </p:nvPicPr>
        <p:blipFill>
          <a:blip r:embed="rId3"/>
          <a:stretch>
            <a:fillRect/>
          </a:stretch>
        </p:blipFill>
        <p:spPr>
          <a:xfrm>
            <a:off x="6465356" y="2914486"/>
            <a:ext cx="1462672" cy="1044765"/>
          </a:xfrm>
          <a:prstGeom prst="rect">
            <a:avLst/>
          </a:prstGeom>
          <a:noFill/>
        </p:spPr>
      </p:pic>
      <p:sp>
        <p:nvSpPr>
          <p:cNvPr id="295" name="Google Shape;295;p36"/>
          <p:cNvSpPr txBox="1">
            <a:spLocks noGrp="1"/>
          </p:cNvSpPr>
          <p:nvPr>
            <p:ph type="sldNum" idx="12"/>
          </p:nvPr>
        </p:nvSpPr>
        <p:spPr>
          <a:xfrm>
            <a:off x="7576075" y="6415760"/>
            <a:ext cx="759278"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US" sz="700">
                <a:solidFill>
                  <a:srgbClr val="FFFFFF"/>
                </a:solidFill>
              </a:rPr>
              <a:pPr marL="0" lvl="0" indent="0" rtl="0">
                <a:lnSpc>
                  <a:spcPct val="90000"/>
                </a:lnSpc>
                <a:spcBef>
                  <a:spcPts val="0"/>
                </a:spcBef>
                <a:spcAft>
                  <a:spcPts val="600"/>
                </a:spcAft>
                <a:buClr>
                  <a:srgbClr val="000000"/>
                </a:buClr>
                <a:buFont typeface="Arial"/>
                <a:buNone/>
              </a:pPr>
              <a:t>26</a:t>
            </a:fld>
            <a:endParaRPr lang="en-US" sz="7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body" idx="1"/>
          </p:nvPr>
        </p:nvSpPr>
        <p:spPr>
          <a:xfrm>
            <a:off x="457200" y="1947775"/>
            <a:ext cx="6417600" cy="3600000"/>
          </a:xfrm>
          <a:prstGeom prst="rect">
            <a:avLst/>
          </a:prstGeom>
          <a:noFill/>
          <a:ln>
            <a:noFill/>
          </a:ln>
        </p:spPr>
        <p:txBody>
          <a:bodyPr spcFirstLastPara="1" wrap="square" lIns="91425" tIns="45700" rIns="91425" bIns="45700" anchor="t" anchorCtr="0">
            <a:noAutofit/>
          </a:bodyPr>
          <a:lstStyle/>
          <a:p>
            <a:pPr marL="781050" lvl="1" indent="-285750" algn="l" rtl="0">
              <a:lnSpc>
                <a:spcPct val="100000"/>
              </a:lnSpc>
              <a:spcBef>
                <a:spcPts val="0"/>
              </a:spcBef>
              <a:spcAft>
                <a:spcPts val="0"/>
              </a:spcAft>
              <a:buClr>
                <a:srgbClr val="800000"/>
              </a:buClr>
              <a:buSzPts val="3200"/>
              <a:buChar char="–"/>
            </a:pPr>
            <a:r>
              <a:rPr lang="en-US" sz="3200">
                <a:solidFill>
                  <a:srgbClr val="800000"/>
                </a:solidFill>
              </a:rPr>
              <a:t>to go back </a:t>
            </a:r>
            <a:r>
              <a:rPr lang="en-US" sz="3200"/>
              <a:t>to previously entered commands, use the </a:t>
            </a:r>
            <a:r>
              <a:rPr lang="en-US" sz="3200" b="1"/>
              <a:t>up</a:t>
            </a:r>
            <a:r>
              <a:rPr lang="en-US" sz="3200"/>
              <a:t> and </a:t>
            </a:r>
            <a:r>
              <a:rPr lang="en-US" sz="3200" b="1"/>
              <a:t>down</a:t>
            </a:r>
            <a:r>
              <a:rPr lang="en-US" sz="3200"/>
              <a:t> arrows</a:t>
            </a:r>
            <a:endParaRPr/>
          </a:p>
          <a:p>
            <a:pPr marL="781050" lvl="1" indent="-285750" algn="l" rtl="0">
              <a:lnSpc>
                <a:spcPct val="100000"/>
              </a:lnSpc>
              <a:spcBef>
                <a:spcPts val="640"/>
              </a:spcBef>
              <a:spcAft>
                <a:spcPts val="0"/>
              </a:spcAft>
              <a:buClr>
                <a:srgbClr val="800000"/>
              </a:buClr>
              <a:buSzPts val="3200"/>
              <a:buChar char="–"/>
            </a:pPr>
            <a:r>
              <a:rPr lang="en-US" sz="3200">
                <a:solidFill>
                  <a:srgbClr val="800000"/>
                </a:solidFill>
              </a:rPr>
              <a:t>to auto-complete </a:t>
            </a:r>
            <a:r>
              <a:rPr lang="en-US" sz="3200"/>
              <a:t>file names, use the </a:t>
            </a:r>
            <a:r>
              <a:rPr lang="en-US" sz="3200" b="1"/>
              <a:t>tab</a:t>
            </a:r>
            <a:r>
              <a:rPr lang="en-US" sz="3200"/>
              <a:t> key</a:t>
            </a:r>
            <a:endParaRPr/>
          </a:p>
          <a:p>
            <a:pPr marL="781050" lvl="1" indent="-285750" algn="l" rtl="0">
              <a:lnSpc>
                <a:spcPct val="100000"/>
              </a:lnSpc>
              <a:spcBef>
                <a:spcPts val="640"/>
              </a:spcBef>
              <a:spcAft>
                <a:spcPts val="0"/>
              </a:spcAft>
              <a:buClr>
                <a:schemeClr val="dk1"/>
              </a:buClr>
              <a:buSzPts val="3200"/>
              <a:buChar char="–"/>
            </a:pPr>
            <a:r>
              <a:rPr lang="en-US" sz="3200"/>
              <a:t>if you are </a:t>
            </a:r>
            <a:r>
              <a:rPr lang="en-US" sz="3200">
                <a:solidFill>
                  <a:srgbClr val="800000"/>
                </a:solidFill>
              </a:rPr>
              <a:t>stuck</a:t>
            </a:r>
            <a:r>
              <a:rPr lang="en-US" sz="3200"/>
              <a:t> within a command/process/program, try </a:t>
            </a:r>
            <a:r>
              <a:rPr lang="en-US" sz="3200" b="1"/>
              <a:t>ctrl-z</a:t>
            </a:r>
            <a:r>
              <a:rPr lang="en-US" sz="3200"/>
              <a:t> to terminate it</a:t>
            </a:r>
            <a:endParaRPr/>
          </a:p>
          <a:p>
            <a:pPr marL="342900" lvl="0" indent="-114300" algn="l" rtl="0">
              <a:spcBef>
                <a:spcPts val="720"/>
              </a:spcBef>
              <a:spcAft>
                <a:spcPts val="0"/>
              </a:spcAft>
              <a:buClr>
                <a:schemeClr val="dk1"/>
              </a:buClr>
              <a:buSzPts val="3600"/>
              <a:buNone/>
            </a:pPr>
            <a:endParaRPr sz="3600"/>
          </a:p>
        </p:txBody>
      </p:sp>
      <p:sp>
        <p:nvSpPr>
          <p:cNvPr id="302" name="Google Shape;302;p37"/>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pic>
        <p:nvPicPr>
          <p:cNvPr id="303" name="Google Shape;303;p37"/>
          <p:cNvPicPr preferRelativeResize="0"/>
          <p:nvPr/>
        </p:nvPicPr>
        <p:blipFill>
          <a:blip r:embed="rId3">
            <a:alphaModFix/>
          </a:blip>
          <a:stretch>
            <a:fillRect/>
          </a:stretch>
        </p:blipFill>
        <p:spPr>
          <a:xfrm>
            <a:off x="152400" y="152400"/>
            <a:ext cx="2185878" cy="1642980"/>
          </a:xfrm>
          <a:prstGeom prst="rect">
            <a:avLst/>
          </a:prstGeom>
          <a:noFill/>
          <a:ln>
            <a:noFill/>
          </a:ln>
        </p:spPr>
      </p:pic>
      <p:pic>
        <p:nvPicPr>
          <p:cNvPr id="304" name="Google Shape;304;p37"/>
          <p:cNvPicPr preferRelativeResize="0"/>
          <p:nvPr/>
        </p:nvPicPr>
        <p:blipFill>
          <a:blip r:embed="rId4">
            <a:alphaModFix/>
          </a:blip>
          <a:stretch>
            <a:fillRect/>
          </a:stretch>
        </p:blipFill>
        <p:spPr>
          <a:xfrm>
            <a:off x="7357575" y="1795376"/>
            <a:ext cx="1665400" cy="48296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8"/>
        <p:cNvGrpSpPr/>
        <p:nvPr/>
      </p:nvGrpSpPr>
      <p:grpSpPr>
        <a:xfrm>
          <a:off x="0" y="0"/>
          <a:ext cx="0" cy="0"/>
          <a:chOff x="0" y="0"/>
          <a:chExt cx="0" cy="0"/>
        </a:xfrm>
      </p:grpSpPr>
      <p:sp>
        <p:nvSpPr>
          <p:cNvPr id="309" name="Google Shape;309;p38"/>
          <p:cNvSpPr txBox="1">
            <a:spLocks noGrp="1"/>
          </p:cNvSpPr>
          <p:nvPr>
            <p:ph type="title"/>
          </p:nvPr>
        </p:nvSpPr>
        <p:spPr>
          <a:xfrm>
            <a:off x="840699" y="687480"/>
            <a:ext cx="5605629" cy="994172"/>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sz="3850"/>
              <a:t>Let’s practice</a:t>
            </a:r>
          </a:p>
        </p:txBody>
      </p:sp>
      <p:sp>
        <p:nvSpPr>
          <p:cNvPr id="310" name="Google Shape;310;p38"/>
          <p:cNvSpPr txBox="1">
            <a:spLocks noGrp="1"/>
          </p:cNvSpPr>
          <p:nvPr>
            <p:ph type="body" idx="1"/>
          </p:nvPr>
        </p:nvSpPr>
        <p:spPr>
          <a:xfrm>
            <a:off x="852321" y="2227943"/>
            <a:ext cx="5033221" cy="3788227"/>
          </a:xfrm>
          <a:prstGeom prst="rect">
            <a:avLst/>
          </a:prstGeom>
        </p:spPr>
        <p:txBody>
          <a:bodyPr spcFirstLastPara="1" lIns="91425" tIns="45700" rIns="91425" bIns="45700" anchor="ctr" anchorCtr="0">
            <a:normAutofit/>
          </a:bodyPr>
          <a:lstStyle/>
          <a:p>
            <a:pPr marL="0" lvl="0" indent="0" rtl="0">
              <a:spcBef>
                <a:spcPts val="0"/>
              </a:spcBef>
              <a:spcAft>
                <a:spcPts val="0"/>
              </a:spcAft>
              <a:buClr>
                <a:schemeClr val="dk1"/>
              </a:buClr>
              <a:buSzPts val="1800"/>
              <a:buNone/>
            </a:pPr>
            <a:r>
              <a:rPr lang="en-US" sz="2100" b="1">
                <a:latin typeface="Courier New"/>
                <a:ea typeface="Courier New"/>
                <a:cs typeface="Courier New"/>
                <a:sym typeface="Courier New"/>
              </a:rPr>
              <a:t>mkdir</a:t>
            </a:r>
            <a:r>
              <a:rPr lang="en-US" sz="2100">
                <a:latin typeface="Courier New"/>
                <a:ea typeface="Courier New"/>
                <a:cs typeface="Courier New"/>
                <a:sym typeface="Courier New"/>
              </a:rPr>
              <a:t> jdkhfkjdsfhkjsdhfkjsdhfkjhs</a:t>
            </a:r>
          </a:p>
          <a:p>
            <a:pPr marL="0" lvl="0" indent="0" rtl="0">
              <a:spcBef>
                <a:spcPts val="0"/>
              </a:spcBef>
              <a:spcAft>
                <a:spcPts val="0"/>
              </a:spcAft>
              <a:buClr>
                <a:schemeClr val="dk1"/>
              </a:buClr>
              <a:buSzPts val="1800"/>
              <a:buNone/>
            </a:pPr>
            <a:endParaRPr lang="en-US" sz="2100">
              <a:latin typeface="Courier New"/>
              <a:ea typeface="Courier New"/>
              <a:cs typeface="Courier New"/>
              <a:sym typeface="Courier New"/>
            </a:endParaRPr>
          </a:p>
          <a:p>
            <a:pPr marL="0" lvl="0" indent="0" rtl="0">
              <a:spcBef>
                <a:spcPts val="360"/>
              </a:spcBef>
              <a:spcAft>
                <a:spcPts val="0"/>
              </a:spcAft>
              <a:buClr>
                <a:schemeClr val="dk1"/>
              </a:buClr>
              <a:buSzPts val="1800"/>
              <a:buNone/>
            </a:pPr>
            <a:r>
              <a:rPr lang="en-US" sz="2100" b="1">
                <a:latin typeface="Courier New"/>
                <a:ea typeface="Courier New"/>
                <a:cs typeface="Courier New"/>
                <a:sym typeface="Courier New"/>
              </a:rPr>
              <a:t>cd</a:t>
            </a:r>
            <a:r>
              <a:rPr lang="en-US" sz="2100">
                <a:latin typeface="Courier New"/>
                <a:ea typeface="Courier New"/>
                <a:cs typeface="Courier New"/>
                <a:sym typeface="Courier New"/>
              </a:rPr>
              <a:t> jdkhfkjdsfhkjsdhfkjsdhfkjhs</a:t>
            </a:r>
          </a:p>
          <a:p>
            <a:pPr marL="0" lvl="0" indent="0" rtl="0">
              <a:spcBef>
                <a:spcPts val="360"/>
              </a:spcBef>
              <a:spcAft>
                <a:spcPts val="0"/>
              </a:spcAft>
              <a:buClr>
                <a:schemeClr val="dk1"/>
              </a:buClr>
              <a:buSzPts val="1800"/>
              <a:buNone/>
            </a:pPr>
            <a:endParaRPr lang="en-US" sz="2100">
              <a:latin typeface="Courier New"/>
              <a:ea typeface="Courier New"/>
              <a:cs typeface="Courier New"/>
              <a:sym typeface="Courier New"/>
            </a:endParaRPr>
          </a:p>
        </p:txBody>
      </p:sp>
      <p:sp>
        <p:nvSpPr>
          <p:cNvPr id="126" name="Rectangle 1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rgbClr val="A68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Oval 1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rgbClr val="F5A7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13" name="Google Shape;313;p38"/>
          <p:cNvPicPr preferRelativeResize="0"/>
          <p:nvPr/>
        </p:nvPicPr>
        <p:blipFill>
          <a:blip r:embed="rId3"/>
          <a:stretch>
            <a:fillRect/>
          </a:stretch>
        </p:blipFill>
        <p:spPr>
          <a:xfrm>
            <a:off x="6465356" y="2914486"/>
            <a:ext cx="1462672" cy="1044765"/>
          </a:xfrm>
          <a:prstGeom prst="rect">
            <a:avLst/>
          </a:prstGeom>
          <a:noFill/>
        </p:spPr>
      </p:pic>
      <p:sp>
        <p:nvSpPr>
          <p:cNvPr id="312" name="Google Shape;312;p38"/>
          <p:cNvSpPr txBox="1">
            <a:spLocks noGrp="1"/>
          </p:cNvSpPr>
          <p:nvPr>
            <p:ph type="sldNum" idx="12"/>
          </p:nvPr>
        </p:nvSpPr>
        <p:spPr>
          <a:xfrm>
            <a:off x="7576075" y="6415760"/>
            <a:ext cx="759278"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US" sz="700">
                <a:solidFill>
                  <a:srgbClr val="FFFFFF"/>
                </a:solidFill>
              </a:rPr>
              <a:pPr marL="0" lvl="0" indent="0" rtl="0">
                <a:lnSpc>
                  <a:spcPct val="90000"/>
                </a:lnSpc>
                <a:spcBef>
                  <a:spcPts val="0"/>
                </a:spcBef>
                <a:spcAft>
                  <a:spcPts val="600"/>
                </a:spcAft>
                <a:buClr>
                  <a:srgbClr val="000000"/>
                </a:buClr>
                <a:buFont typeface="Arial"/>
                <a:buNone/>
              </a:pPr>
              <a:t>28</a:t>
            </a:fld>
            <a:endParaRPr lang="en-US" sz="700">
              <a:solidFill>
                <a:srgbClr val="FFFFFF"/>
              </a:solidFill>
            </a:endParaRPr>
          </a:p>
        </p:txBody>
      </p:sp>
      <p:sp>
        <p:nvSpPr>
          <p:cNvPr id="311" name="Google Shape;311;p38"/>
          <p:cNvSpPr/>
          <p:nvPr/>
        </p:nvSpPr>
        <p:spPr>
          <a:xfrm>
            <a:off x="7644819" y="147430"/>
            <a:ext cx="1277449" cy="964384"/>
          </a:xfrm>
          <a:prstGeom prst="rect">
            <a:avLst/>
          </a:prstGeom>
          <a:noFill/>
          <a:ln>
            <a:noFill/>
          </a:ln>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9"/>
          <p:cNvSpPr txBox="1">
            <a:spLocks noGrp="1"/>
          </p:cNvSpPr>
          <p:nvPr>
            <p:ph type="title"/>
          </p:nvPr>
        </p:nvSpPr>
        <p:spPr>
          <a:xfrm>
            <a:off x="457200" y="27322"/>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Create a text file</a:t>
            </a:r>
            <a:endParaRPr/>
          </a:p>
        </p:txBody>
      </p:sp>
      <p:sp>
        <p:nvSpPr>
          <p:cNvPr id="319" name="Google Shape;319;p39"/>
          <p:cNvSpPr txBox="1">
            <a:spLocks noGrp="1"/>
          </p:cNvSpPr>
          <p:nvPr>
            <p:ph type="body" idx="1"/>
          </p:nvPr>
        </p:nvSpPr>
        <p:spPr>
          <a:xfrm>
            <a:off x="457200" y="1044555"/>
            <a:ext cx="8229600" cy="5311800"/>
          </a:xfrm>
          <a:prstGeom prst="rect">
            <a:avLst/>
          </a:prstGeom>
          <a:noFill/>
          <a:ln>
            <a:noFill/>
          </a:ln>
        </p:spPr>
        <p:txBody>
          <a:bodyPr spcFirstLastPara="1" wrap="square" lIns="91425" tIns="45700" rIns="91425" bIns="45700" anchor="t" anchorCtr="0">
            <a:noAutofit/>
          </a:bodyPr>
          <a:lstStyle/>
          <a:p>
            <a:pPr marL="514350" lvl="0" indent="-514350" algn="l" rtl="0">
              <a:lnSpc>
                <a:spcPct val="80000"/>
              </a:lnSpc>
              <a:spcBef>
                <a:spcPts val="0"/>
              </a:spcBef>
              <a:spcAft>
                <a:spcPts val="0"/>
              </a:spcAft>
              <a:buClr>
                <a:schemeClr val="dk1"/>
              </a:buClr>
              <a:buSzPts val="1760"/>
              <a:buFont typeface="Calibri"/>
              <a:buAutoNum type="arabicPeriod"/>
            </a:pPr>
            <a:r>
              <a:rPr lang="en-US" sz="1760" dirty="0">
                <a:latin typeface="Courier New"/>
                <a:ea typeface="Courier New"/>
                <a:cs typeface="Courier New"/>
                <a:sym typeface="Courier New"/>
              </a:rPr>
              <a:t>[serghei@login3 ~]$ vi </a:t>
            </a:r>
            <a:r>
              <a:rPr lang="en-US" sz="1760" dirty="0" err="1">
                <a:latin typeface="Courier New"/>
                <a:ea typeface="Courier New"/>
                <a:cs typeface="Courier New"/>
                <a:sym typeface="Courier New"/>
              </a:rPr>
              <a:t>test.txt</a:t>
            </a:r>
            <a:endParaRPr sz="1760" dirty="0">
              <a:latin typeface="Courier New"/>
              <a:ea typeface="Courier New"/>
              <a:cs typeface="Courier New"/>
              <a:sym typeface="Courier New"/>
            </a:endParaRPr>
          </a:p>
          <a:p>
            <a:pPr marL="514350" lvl="0" indent="-360680" algn="l" rtl="0">
              <a:lnSpc>
                <a:spcPct val="80000"/>
              </a:lnSpc>
              <a:spcBef>
                <a:spcPts val="484"/>
              </a:spcBef>
              <a:spcAft>
                <a:spcPts val="0"/>
              </a:spcAft>
              <a:buClr>
                <a:schemeClr val="dk1"/>
              </a:buClr>
              <a:buSzPts val="2420"/>
              <a:buFont typeface="Calibri"/>
              <a:buNone/>
            </a:pPr>
            <a:endParaRPr sz="2420" dirty="0">
              <a:latin typeface="Courier New"/>
              <a:ea typeface="Courier New"/>
              <a:cs typeface="Courier New"/>
              <a:sym typeface="Courier New"/>
            </a:endParaRPr>
          </a:p>
          <a:p>
            <a:pPr marL="457200" lvl="1" indent="0" algn="l" rtl="0">
              <a:lnSpc>
                <a:spcPct val="80000"/>
              </a:lnSpc>
              <a:spcBef>
                <a:spcPts val="363"/>
              </a:spcBef>
              <a:spcAft>
                <a:spcPts val="0"/>
              </a:spcAft>
              <a:buClr>
                <a:schemeClr val="dk1"/>
              </a:buClr>
              <a:buSzPts val="1815"/>
              <a:buNone/>
            </a:pPr>
            <a:r>
              <a:rPr lang="en-US" sz="1815" dirty="0">
                <a:latin typeface="Calibri"/>
                <a:ea typeface="Calibri"/>
                <a:cs typeface="Calibri"/>
                <a:sym typeface="Calibri"/>
              </a:rPr>
              <a:t>On-screen, you will see blank lines, each with a tilde (~) at the left, and a line at the bottom giving the name and status of the new file:</a:t>
            </a:r>
            <a:endParaRPr sz="1815" dirty="0">
              <a:latin typeface="Calibri"/>
              <a:ea typeface="Calibri"/>
              <a:cs typeface="Calibri"/>
              <a:sym typeface="Calibri"/>
            </a:endParaRPr>
          </a:p>
          <a:p>
            <a:pPr marL="514350" lvl="0" indent="-402590" algn="l" rtl="0">
              <a:lnSpc>
                <a:spcPct val="80000"/>
              </a:lnSpc>
              <a:spcBef>
                <a:spcPts val="352"/>
              </a:spcBef>
              <a:spcAft>
                <a:spcPts val="0"/>
              </a:spcAft>
              <a:buClr>
                <a:schemeClr val="dk1"/>
              </a:buClr>
              <a:buSzPts val="1760"/>
              <a:buFont typeface="Calibri"/>
              <a:buNone/>
            </a:pPr>
            <a:endParaRPr sz="1760" dirty="0">
              <a:latin typeface="Calibri"/>
              <a:ea typeface="Calibri"/>
              <a:cs typeface="Calibri"/>
              <a:sym typeface="Calibri"/>
            </a:endParaRPr>
          </a:p>
          <a:p>
            <a:pPr marL="514350" lvl="0" indent="-402590" algn="l" rtl="0">
              <a:lnSpc>
                <a:spcPct val="80000"/>
              </a:lnSpc>
              <a:spcBef>
                <a:spcPts val="352"/>
              </a:spcBef>
              <a:spcAft>
                <a:spcPts val="0"/>
              </a:spcAft>
              <a:buClr>
                <a:schemeClr val="dk1"/>
              </a:buClr>
              <a:buSzPts val="1760"/>
              <a:buFont typeface="Calibri"/>
              <a:buNone/>
            </a:pPr>
            <a:endParaRPr sz="1760" dirty="0">
              <a:latin typeface="Calibri"/>
              <a:ea typeface="Calibri"/>
              <a:cs typeface="Calibri"/>
              <a:sym typeface="Calibri"/>
            </a:endParaRPr>
          </a:p>
          <a:p>
            <a:pPr marL="514350" lvl="0" indent="-402590" algn="l" rtl="0">
              <a:lnSpc>
                <a:spcPct val="80000"/>
              </a:lnSpc>
              <a:spcBef>
                <a:spcPts val="352"/>
              </a:spcBef>
              <a:spcAft>
                <a:spcPts val="0"/>
              </a:spcAft>
              <a:buClr>
                <a:schemeClr val="dk1"/>
              </a:buClr>
              <a:buSzPts val="1760"/>
              <a:buFont typeface="Calibri"/>
              <a:buNone/>
            </a:pPr>
            <a:endParaRPr sz="1760" dirty="0">
              <a:latin typeface="Calibri"/>
              <a:ea typeface="Calibri"/>
              <a:cs typeface="Calibri"/>
              <a:sym typeface="Calibri"/>
            </a:endParaRPr>
          </a:p>
          <a:p>
            <a:pPr marL="514350" lvl="0" indent="-514350" algn="l" rtl="0">
              <a:lnSpc>
                <a:spcPct val="80000"/>
              </a:lnSpc>
              <a:spcBef>
                <a:spcPts val="352"/>
              </a:spcBef>
              <a:spcAft>
                <a:spcPts val="0"/>
              </a:spcAft>
              <a:buClr>
                <a:schemeClr val="dk1"/>
              </a:buClr>
              <a:buSzPts val="1760"/>
              <a:buFont typeface="Calibri"/>
              <a:buAutoNum type="arabicPeriod"/>
            </a:pPr>
            <a:r>
              <a:rPr lang="en-US" sz="1760" dirty="0">
                <a:latin typeface="Calibri"/>
                <a:ea typeface="Calibri"/>
                <a:cs typeface="Calibri"/>
                <a:sym typeface="Calibri"/>
              </a:rPr>
              <a:t>Press </a:t>
            </a:r>
            <a:r>
              <a:rPr lang="en-US" sz="1760" b="1" dirty="0">
                <a:latin typeface="Calibri"/>
                <a:ea typeface="Calibri"/>
                <a:cs typeface="Calibri"/>
                <a:sym typeface="Calibri"/>
              </a:rPr>
              <a:t>“</a:t>
            </a:r>
            <a:r>
              <a:rPr lang="en-US" sz="1760" b="1" dirty="0" err="1">
                <a:latin typeface="Calibri"/>
                <a:ea typeface="Calibri"/>
                <a:cs typeface="Calibri"/>
                <a:sym typeface="Calibri"/>
              </a:rPr>
              <a:t>i</a:t>
            </a:r>
            <a:r>
              <a:rPr lang="en-US" sz="1760" b="1" dirty="0">
                <a:latin typeface="Calibri"/>
                <a:ea typeface="Calibri"/>
                <a:cs typeface="Calibri"/>
                <a:sym typeface="Calibri"/>
              </a:rPr>
              <a:t>” </a:t>
            </a:r>
            <a:r>
              <a:rPr lang="en-US" sz="1760" dirty="0">
                <a:latin typeface="Calibri"/>
                <a:ea typeface="Calibri"/>
                <a:cs typeface="Calibri"/>
                <a:sym typeface="Calibri"/>
              </a:rPr>
              <a:t>to edit the file</a:t>
            </a:r>
            <a:endParaRPr dirty="0"/>
          </a:p>
          <a:p>
            <a:pPr marL="514350" lvl="0" indent="-402590" algn="l" rtl="0">
              <a:lnSpc>
                <a:spcPct val="80000"/>
              </a:lnSpc>
              <a:spcBef>
                <a:spcPts val="352"/>
              </a:spcBef>
              <a:spcAft>
                <a:spcPts val="0"/>
              </a:spcAft>
              <a:buClr>
                <a:schemeClr val="dk1"/>
              </a:buClr>
              <a:buSzPts val="1760"/>
              <a:buFont typeface="Calibri"/>
              <a:buNone/>
            </a:pPr>
            <a:endParaRPr sz="1760" dirty="0">
              <a:latin typeface="Calibri"/>
              <a:ea typeface="Calibri"/>
              <a:cs typeface="Calibri"/>
              <a:sym typeface="Calibri"/>
            </a:endParaRPr>
          </a:p>
          <a:p>
            <a:pPr marL="514350" lvl="0" indent="-402590" algn="l" rtl="0">
              <a:lnSpc>
                <a:spcPct val="80000"/>
              </a:lnSpc>
              <a:spcBef>
                <a:spcPts val="352"/>
              </a:spcBef>
              <a:spcAft>
                <a:spcPts val="0"/>
              </a:spcAft>
              <a:buClr>
                <a:schemeClr val="dk1"/>
              </a:buClr>
              <a:buSzPts val="1760"/>
              <a:buFont typeface="Calibri"/>
              <a:buNone/>
            </a:pPr>
            <a:endParaRPr sz="1760" dirty="0">
              <a:latin typeface="Calibri"/>
              <a:ea typeface="Calibri"/>
              <a:cs typeface="Calibri"/>
              <a:sym typeface="Calibri"/>
            </a:endParaRPr>
          </a:p>
          <a:p>
            <a:pPr marL="514350" lvl="0" indent="-402590" algn="l" rtl="0">
              <a:lnSpc>
                <a:spcPct val="80000"/>
              </a:lnSpc>
              <a:spcBef>
                <a:spcPts val="352"/>
              </a:spcBef>
              <a:spcAft>
                <a:spcPts val="0"/>
              </a:spcAft>
              <a:buClr>
                <a:schemeClr val="dk1"/>
              </a:buClr>
              <a:buSzPts val="1760"/>
              <a:buFont typeface="Calibri"/>
              <a:buNone/>
            </a:pPr>
            <a:endParaRPr sz="1760" dirty="0">
              <a:latin typeface="Calibri"/>
              <a:ea typeface="Calibri"/>
              <a:cs typeface="Calibri"/>
              <a:sym typeface="Calibri"/>
            </a:endParaRPr>
          </a:p>
          <a:p>
            <a:pPr marL="514350" lvl="0" indent="-514350" algn="l" rtl="0">
              <a:lnSpc>
                <a:spcPct val="80000"/>
              </a:lnSpc>
              <a:spcBef>
                <a:spcPts val="363"/>
              </a:spcBef>
              <a:spcAft>
                <a:spcPts val="0"/>
              </a:spcAft>
              <a:buClr>
                <a:schemeClr val="dk1"/>
              </a:buClr>
              <a:buSzPts val="1815"/>
              <a:buFont typeface="Calibri"/>
              <a:buAutoNum type="arabicPeriod"/>
            </a:pPr>
            <a:r>
              <a:rPr lang="en-US" sz="1815" dirty="0">
                <a:latin typeface="Calibri"/>
                <a:ea typeface="Calibri"/>
                <a:cs typeface="Calibri"/>
                <a:sym typeface="Calibri"/>
              </a:rPr>
              <a:t>Press </a:t>
            </a:r>
            <a:endParaRPr dirty="0"/>
          </a:p>
          <a:p>
            <a:pPr marL="742950" lvl="1" indent="-285750" algn="l" rtl="0">
              <a:lnSpc>
                <a:spcPct val="80000"/>
              </a:lnSpc>
              <a:spcBef>
                <a:spcPts val="363"/>
              </a:spcBef>
              <a:spcAft>
                <a:spcPts val="0"/>
              </a:spcAft>
              <a:buClr>
                <a:schemeClr val="dk1"/>
              </a:buClr>
              <a:buSzPts val="1815"/>
              <a:buChar char="–"/>
            </a:pPr>
            <a:r>
              <a:rPr lang="en-US" sz="1815" dirty="0">
                <a:latin typeface="Calibri"/>
                <a:ea typeface="Calibri"/>
                <a:cs typeface="Calibri"/>
                <a:sym typeface="Calibri"/>
              </a:rPr>
              <a:t>“ESC” (insert mode is gone)</a:t>
            </a:r>
            <a:endParaRPr sz="1815" dirty="0">
              <a:latin typeface="Calibri"/>
              <a:ea typeface="Calibri"/>
              <a:cs typeface="Calibri"/>
              <a:sym typeface="Calibri"/>
            </a:endParaRPr>
          </a:p>
          <a:p>
            <a:pPr marL="742950" lvl="1" indent="-285750" algn="l" rtl="0">
              <a:lnSpc>
                <a:spcPct val="80000"/>
              </a:lnSpc>
              <a:spcBef>
                <a:spcPts val="363"/>
              </a:spcBef>
              <a:spcAft>
                <a:spcPts val="0"/>
              </a:spcAft>
              <a:buClr>
                <a:schemeClr val="dk1"/>
              </a:buClr>
              <a:buSzPts val="1815"/>
              <a:buChar char="–"/>
            </a:pPr>
            <a:r>
              <a:rPr lang="en-US" sz="1815" dirty="0">
                <a:latin typeface="Calibri"/>
                <a:ea typeface="Calibri"/>
                <a:cs typeface="Calibri"/>
                <a:sym typeface="Calibri"/>
              </a:rPr>
              <a:t>“SHIFT” + ”;” (you should see on the screen </a:t>
            </a:r>
            <a:r>
              <a:rPr lang="en-US" sz="1815" b="1" dirty="0">
                <a:latin typeface="Calibri"/>
                <a:ea typeface="Calibri"/>
                <a:cs typeface="Calibri"/>
                <a:sym typeface="Calibri"/>
              </a:rPr>
              <a:t>:</a:t>
            </a:r>
            <a:r>
              <a:rPr lang="en-US" sz="1815" b="1" dirty="0" err="1">
                <a:latin typeface="Calibri"/>
                <a:ea typeface="Calibri"/>
                <a:cs typeface="Calibri"/>
                <a:sym typeface="Calibri"/>
              </a:rPr>
              <a:t>wq</a:t>
            </a:r>
            <a:r>
              <a:rPr lang="en-US" sz="1815" dirty="0">
                <a:latin typeface="Calibri"/>
                <a:ea typeface="Calibri"/>
                <a:cs typeface="Calibri"/>
                <a:sym typeface="Calibri"/>
              </a:rPr>
              <a:t>)</a:t>
            </a:r>
            <a:endParaRPr dirty="0"/>
          </a:p>
          <a:p>
            <a:pPr marL="742950" lvl="1" indent="-285750" algn="l" rtl="0">
              <a:lnSpc>
                <a:spcPct val="80000"/>
              </a:lnSpc>
              <a:spcBef>
                <a:spcPts val="363"/>
              </a:spcBef>
              <a:spcAft>
                <a:spcPts val="0"/>
              </a:spcAft>
              <a:buClr>
                <a:schemeClr val="dk1"/>
              </a:buClr>
              <a:buSzPts val="1815"/>
              <a:buChar char="–"/>
            </a:pPr>
            <a:r>
              <a:rPr lang="en-US" sz="1815" b="1" dirty="0">
                <a:latin typeface="Calibri"/>
                <a:ea typeface="Calibri"/>
                <a:cs typeface="Calibri"/>
                <a:sym typeface="Calibri"/>
              </a:rPr>
              <a:t>“</a:t>
            </a:r>
            <a:r>
              <a:rPr lang="en-US" sz="1815" b="1" dirty="0" err="1">
                <a:latin typeface="Calibri"/>
                <a:ea typeface="Calibri"/>
                <a:cs typeface="Calibri"/>
                <a:sym typeface="Calibri"/>
              </a:rPr>
              <a:t>wq</a:t>
            </a:r>
            <a:r>
              <a:rPr lang="en-US" sz="1815" b="1" dirty="0">
                <a:latin typeface="Calibri"/>
                <a:ea typeface="Calibri"/>
                <a:cs typeface="Calibri"/>
                <a:sym typeface="Calibri"/>
              </a:rPr>
              <a:t>”</a:t>
            </a:r>
            <a:r>
              <a:rPr lang="en-US" sz="1815" dirty="0">
                <a:latin typeface="Calibri"/>
                <a:ea typeface="Calibri"/>
                <a:cs typeface="Calibri"/>
                <a:sym typeface="Calibri"/>
              </a:rPr>
              <a:t> (w – save file, q- quit)  OR </a:t>
            </a:r>
            <a:r>
              <a:rPr lang="en-US" sz="1815" b="1" dirty="0">
                <a:latin typeface="Calibri"/>
                <a:ea typeface="Calibri"/>
                <a:cs typeface="Calibri"/>
                <a:sym typeface="Calibri"/>
              </a:rPr>
              <a:t>“q!” </a:t>
            </a:r>
            <a:r>
              <a:rPr lang="en-US" sz="1815" dirty="0">
                <a:latin typeface="Calibri"/>
                <a:ea typeface="Calibri"/>
                <a:cs typeface="Calibri"/>
                <a:sym typeface="Calibri"/>
              </a:rPr>
              <a:t>(</a:t>
            </a:r>
            <a:r>
              <a:rPr lang="en-US" sz="1815" dirty="0"/>
              <a:t>discard changes and quit file</a:t>
            </a:r>
            <a:r>
              <a:rPr lang="en-US" sz="1815" dirty="0">
                <a:latin typeface="Calibri"/>
                <a:ea typeface="Calibri"/>
                <a:cs typeface="Calibri"/>
                <a:sym typeface="Calibri"/>
              </a:rPr>
              <a:t>)</a:t>
            </a:r>
            <a:endParaRPr sz="1815" dirty="0">
              <a:latin typeface="Calibri"/>
              <a:ea typeface="Calibri"/>
              <a:cs typeface="Calibri"/>
              <a:sym typeface="Calibri"/>
            </a:endParaRPr>
          </a:p>
          <a:p>
            <a:pPr marL="742950" lvl="1" indent="-285750" algn="l" rtl="0">
              <a:lnSpc>
                <a:spcPct val="80000"/>
              </a:lnSpc>
              <a:spcBef>
                <a:spcPts val="363"/>
              </a:spcBef>
              <a:spcAft>
                <a:spcPts val="0"/>
              </a:spcAft>
              <a:buClr>
                <a:schemeClr val="dk1"/>
              </a:buClr>
              <a:buSzPts val="1815"/>
              <a:buChar char="–"/>
            </a:pPr>
            <a:r>
              <a:rPr lang="en-US" sz="1815" dirty="0">
                <a:latin typeface="Calibri"/>
                <a:ea typeface="Calibri"/>
                <a:cs typeface="Calibri"/>
                <a:sym typeface="Calibri"/>
              </a:rPr>
              <a:t>“ENTER” </a:t>
            </a:r>
            <a:endParaRPr dirty="0"/>
          </a:p>
          <a:p>
            <a:pPr marL="514350" lvl="0" indent="-402590" algn="l" rtl="0">
              <a:lnSpc>
                <a:spcPct val="80000"/>
              </a:lnSpc>
              <a:spcBef>
                <a:spcPts val="352"/>
              </a:spcBef>
              <a:spcAft>
                <a:spcPts val="0"/>
              </a:spcAft>
              <a:buClr>
                <a:schemeClr val="dk1"/>
              </a:buClr>
              <a:buSzPts val="1760"/>
              <a:buFont typeface="Calibri"/>
              <a:buNone/>
            </a:pPr>
            <a:endParaRPr sz="1760" dirty="0">
              <a:latin typeface="Calibri"/>
              <a:ea typeface="Calibri"/>
              <a:cs typeface="Calibri"/>
              <a:sym typeface="Calibri"/>
            </a:endParaRPr>
          </a:p>
          <a:p>
            <a:pPr marL="514350" lvl="0" indent="-402590" algn="l" rtl="0">
              <a:lnSpc>
                <a:spcPct val="80000"/>
              </a:lnSpc>
              <a:spcBef>
                <a:spcPts val="352"/>
              </a:spcBef>
              <a:spcAft>
                <a:spcPts val="0"/>
              </a:spcAft>
              <a:buClr>
                <a:schemeClr val="dk1"/>
              </a:buClr>
              <a:buSzPts val="1760"/>
              <a:buFont typeface="Calibri"/>
              <a:buNone/>
            </a:pPr>
            <a:endParaRPr sz="1760" dirty="0">
              <a:latin typeface="Calibri"/>
              <a:ea typeface="Calibri"/>
              <a:cs typeface="Calibri"/>
              <a:sym typeface="Calibri"/>
            </a:endParaRPr>
          </a:p>
          <a:p>
            <a:pPr marL="0" lvl="0" indent="0" algn="l" rtl="0">
              <a:lnSpc>
                <a:spcPct val="80000"/>
              </a:lnSpc>
              <a:spcBef>
                <a:spcPts val="352"/>
              </a:spcBef>
              <a:spcAft>
                <a:spcPts val="0"/>
              </a:spcAft>
              <a:buClr>
                <a:schemeClr val="dk1"/>
              </a:buClr>
              <a:buSzPts val="1760"/>
              <a:buNone/>
            </a:pPr>
            <a:r>
              <a:rPr lang="en-US" sz="1760" dirty="0">
                <a:latin typeface="Calibri"/>
                <a:ea typeface="Calibri"/>
                <a:cs typeface="Calibri"/>
                <a:sym typeface="Calibri"/>
              </a:rPr>
              <a:t>		</a:t>
            </a:r>
            <a:endParaRPr sz="1760" dirty="0">
              <a:latin typeface="Calibri"/>
              <a:ea typeface="Calibri"/>
              <a:cs typeface="Calibri"/>
              <a:sym typeface="Calibri"/>
            </a:endParaRPr>
          </a:p>
          <a:p>
            <a:pPr marL="0" lvl="0" indent="0" algn="l" rtl="0">
              <a:lnSpc>
                <a:spcPct val="80000"/>
              </a:lnSpc>
              <a:spcBef>
                <a:spcPts val="352"/>
              </a:spcBef>
              <a:spcAft>
                <a:spcPts val="0"/>
              </a:spcAft>
              <a:buClr>
                <a:schemeClr val="dk1"/>
              </a:buClr>
              <a:buSzPts val="1760"/>
              <a:buNone/>
            </a:pPr>
            <a:endParaRPr sz="1760" dirty="0">
              <a:latin typeface="Calibri"/>
              <a:ea typeface="Calibri"/>
              <a:cs typeface="Calibri"/>
              <a:sym typeface="Calibri"/>
            </a:endParaRPr>
          </a:p>
          <a:p>
            <a:pPr marL="0" lvl="0" indent="0" algn="l" rtl="0">
              <a:lnSpc>
                <a:spcPct val="80000"/>
              </a:lnSpc>
              <a:spcBef>
                <a:spcPts val="352"/>
              </a:spcBef>
              <a:spcAft>
                <a:spcPts val="0"/>
              </a:spcAft>
              <a:buClr>
                <a:schemeClr val="dk1"/>
              </a:buClr>
              <a:buSzPts val="1760"/>
              <a:buNone/>
            </a:pPr>
            <a:endParaRPr sz="1760" dirty="0">
              <a:latin typeface="Calibri"/>
              <a:ea typeface="Calibri"/>
              <a:cs typeface="Calibri"/>
              <a:sym typeface="Calibri"/>
            </a:endParaRPr>
          </a:p>
        </p:txBody>
      </p:sp>
      <p:sp>
        <p:nvSpPr>
          <p:cNvPr id="320" name="Google Shape;320;p39"/>
          <p:cNvSpPr txBox="1"/>
          <p:nvPr/>
        </p:nvSpPr>
        <p:spPr>
          <a:xfrm>
            <a:off x="3613188" y="2622935"/>
            <a:ext cx="3306900" cy="5847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lt1"/>
                </a:solidFill>
                <a:latin typeface="Courier New"/>
                <a:ea typeface="Courier New"/>
                <a:cs typeface="Courier New"/>
                <a:sym typeface="Courier New"/>
              </a:rPr>
              <a:t>~                                                                                                                                       </a:t>
            </a:r>
            <a:endParaRPr/>
          </a:p>
          <a:p>
            <a:pPr marL="0" marR="0" lvl="0" indent="0" algn="l" rtl="0">
              <a:spcBef>
                <a:spcPts val="0"/>
              </a:spcBef>
              <a:spcAft>
                <a:spcPts val="0"/>
              </a:spcAft>
              <a:buNone/>
            </a:pPr>
            <a:r>
              <a:rPr lang="en-US" sz="1600">
                <a:solidFill>
                  <a:schemeClr val="lt1"/>
                </a:solidFill>
                <a:latin typeface="Courier New"/>
                <a:ea typeface="Courier New"/>
                <a:cs typeface="Courier New"/>
                <a:sym typeface="Courier New"/>
              </a:rPr>
              <a:t>"test.txt" [New File]</a:t>
            </a:r>
            <a:endParaRPr sz="1600">
              <a:solidFill>
                <a:schemeClr val="lt1"/>
              </a:solidFill>
              <a:latin typeface="Courier New"/>
              <a:ea typeface="Courier New"/>
              <a:cs typeface="Courier New"/>
              <a:sym typeface="Courier New"/>
            </a:endParaRPr>
          </a:p>
        </p:txBody>
      </p:sp>
      <p:sp>
        <p:nvSpPr>
          <p:cNvPr id="321" name="Google Shape;321;p39"/>
          <p:cNvSpPr txBox="1"/>
          <p:nvPr/>
        </p:nvSpPr>
        <p:spPr>
          <a:xfrm>
            <a:off x="1908888" y="3682484"/>
            <a:ext cx="3408600" cy="5847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lt1"/>
                </a:solidFill>
                <a:latin typeface="Courier New"/>
                <a:ea typeface="Courier New"/>
                <a:cs typeface="Courier New"/>
                <a:sym typeface="Courier New"/>
              </a:rPr>
              <a:t>~                                                                                                                                       </a:t>
            </a:r>
            <a:endParaRPr/>
          </a:p>
          <a:p>
            <a:pPr marL="0" marR="0" lvl="0" indent="0" algn="l" rtl="0">
              <a:spcBef>
                <a:spcPts val="0"/>
              </a:spcBef>
              <a:spcAft>
                <a:spcPts val="0"/>
              </a:spcAft>
              <a:buNone/>
            </a:pPr>
            <a:r>
              <a:rPr lang="en-US" sz="1600">
                <a:solidFill>
                  <a:schemeClr val="lt1"/>
                </a:solidFill>
                <a:latin typeface="Courier New"/>
                <a:ea typeface="Courier New"/>
                <a:cs typeface="Courier New"/>
                <a:sym typeface="Courier New"/>
              </a:rPr>
              <a:t>-- INSERT -- </a:t>
            </a:r>
            <a:endParaRPr sz="1600">
              <a:solidFill>
                <a:schemeClr val="lt1"/>
              </a:solidFill>
              <a:latin typeface="Courier New"/>
              <a:ea typeface="Courier New"/>
              <a:cs typeface="Courier New"/>
              <a:sym typeface="Courier New"/>
            </a:endParaRPr>
          </a:p>
        </p:txBody>
      </p:sp>
      <p:sp>
        <p:nvSpPr>
          <p:cNvPr id="322" name="Google Shape;322;p39"/>
          <p:cNvSpPr txBox="1"/>
          <p:nvPr/>
        </p:nvSpPr>
        <p:spPr>
          <a:xfrm>
            <a:off x="564301" y="6246504"/>
            <a:ext cx="3408600" cy="5847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lt1"/>
                </a:solidFill>
                <a:latin typeface="Courier New"/>
                <a:ea typeface="Courier New"/>
                <a:cs typeface="Courier New"/>
                <a:sym typeface="Courier New"/>
              </a:rPr>
              <a:t>~                                                                                                                                       </a:t>
            </a:r>
            <a:endParaRPr/>
          </a:p>
          <a:p>
            <a:pPr marL="0" marR="0" lvl="0" indent="0" algn="l" rtl="0">
              <a:spcBef>
                <a:spcPts val="0"/>
              </a:spcBef>
              <a:spcAft>
                <a:spcPts val="0"/>
              </a:spcAft>
              <a:buNone/>
            </a:pPr>
            <a:r>
              <a:rPr lang="en-US" sz="1600">
                <a:solidFill>
                  <a:schemeClr val="lt1"/>
                </a:solidFill>
                <a:latin typeface="Courier New"/>
                <a:ea typeface="Courier New"/>
                <a:cs typeface="Courier New"/>
                <a:sym typeface="Courier New"/>
              </a:rPr>
              <a:t>:wq</a:t>
            </a:r>
            <a:endParaRPr sz="1600">
              <a:solidFill>
                <a:schemeClr val="lt1"/>
              </a:solidFill>
              <a:latin typeface="Courier New"/>
              <a:ea typeface="Courier New"/>
              <a:cs typeface="Courier New"/>
              <a:sym typeface="Courier New"/>
            </a:endParaRPr>
          </a:p>
        </p:txBody>
      </p:sp>
      <p:sp>
        <p:nvSpPr>
          <p:cNvPr id="323" name="Google Shape;323;p39"/>
          <p:cNvSpPr txBox="1"/>
          <p:nvPr/>
        </p:nvSpPr>
        <p:spPr>
          <a:xfrm>
            <a:off x="5005271" y="6246504"/>
            <a:ext cx="3408600" cy="5847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lt1"/>
                </a:solidFill>
                <a:latin typeface="Courier New"/>
                <a:ea typeface="Courier New"/>
                <a:cs typeface="Courier New"/>
                <a:sym typeface="Courier New"/>
              </a:rPr>
              <a:t>~                                                                                                                                       </a:t>
            </a:r>
            <a:endParaRPr/>
          </a:p>
          <a:p>
            <a:pPr marL="0" marR="0" lvl="0" indent="0" algn="l" rtl="0">
              <a:spcBef>
                <a:spcPts val="0"/>
              </a:spcBef>
              <a:spcAft>
                <a:spcPts val="0"/>
              </a:spcAft>
              <a:buNone/>
            </a:pPr>
            <a:r>
              <a:rPr lang="en-US" sz="1600">
                <a:solidFill>
                  <a:schemeClr val="lt1"/>
                </a:solidFill>
                <a:latin typeface="Courier New"/>
                <a:ea typeface="Courier New"/>
                <a:cs typeface="Courier New"/>
                <a:sym typeface="Courier New"/>
              </a:rPr>
              <a:t>:q!</a:t>
            </a:r>
            <a:endParaRPr sz="1600">
              <a:solidFill>
                <a:schemeClr val="lt1"/>
              </a:solidFill>
              <a:latin typeface="Courier New"/>
              <a:ea typeface="Courier New"/>
              <a:cs typeface="Courier New"/>
              <a:sym typeface="Courier New"/>
            </a:endParaRPr>
          </a:p>
        </p:txBody>
      </p:sp>
      <p:sp>
        <p:nvSpPr>
          <p:cNvPr id="324" name="Google Shape;324;p39"/>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4"/>
        <p:cNvGrpSpPr/>
        <p:nvPr/>
      </p:nvGrpSpPr>
      <p:grpSpPr>
        <a:xfrm>
          <a:off x="0" y="0"/>
          <a:ext cx="0" cy="0"/>
          <a:chOff x="0" y="0"/>
          <a:chExt cx="0" cy="0"/>
        </a:xfrm>
      </p:grpSpPr>
      <p:sp>
        <p:nvSpPr>
          <p:cNvPr id="112" name="Rectangle 111">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Google Shape;105;p15"/>
          <p:cNvSpPr txBox="1">
            <a:spLocks noGrp="1"/>
          </p:cNvSpPr>
          <p:nvPr>
            <p:ph type="title"/>
          </p:nvPr>
        </p:nvSpPr>
        <p:spPr>
          <a:xfrm>
            <a:off x="628650" y="963877"/>
            <a:ext cx="2620771" cy="4930246"/>
          </a:xfrm>
          <a:prstGeom prst="rect">
            <a:avLst/>
          </a:prstGeom>
        </p:spPr>
        <p:txBody>
          <a:bodyPr spcFirstLastPara="1" lIns="91425" tIns="45700" rIns="91425" bIns="45700" anchorCtr="0">
            <a:normAutofit/>
          </a:bodyPr>
          <a:lstStyle/>
          <a:p>
            <a:pPr marL="0" lvl="0" indent="0" algn="r" rtl="0">
              <a:spcBef>
                <a:spcPts val="0"/>
              </a:spcBef>
              <a:spcAft>
                <a:spcPts val="0"/>
              </a:spcAft>
              <a:buNone/>
            </a:pPr>
            <a:r>
              <a:rPr lang="en-US">
                <a:solidFill>
                  <a:schemeClr val="accent1"/>
                </a:solidFill>
              </a:rPr>
              <a:t>Learning Objectives</a:t>
            </a:r>
          </a:p>
        </p:txBody>
      </p:sp>
      <p:cxnSp>
        <p:nvCxnSpPr>
          <p:cNvPr id="114" name="Straight Connector 113">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6" name="Google Shape;106;p15"/>
          <p:cNvSpPr txBox="1">
            <a:spLocks noGrp="1"/>
          </p:cNvSpPr>
          <p:nvPr>
            <p:ph type="body" idx="1"/>
          </p:nvPr>
        </p:nvSpPr>
        <p:spPr>
          <a:xfrm>
            <a:off x="3732023" y="963877"/>
            <a:ext cx="4783327" cy="4930246"/>
          </a:xfrm>
          <a:prstGeom prst="rect">
            <a:avLst/>
          </a:prstGeom>
        </p:spPr>
        <p:txBody>
          <a:bodyPr spcFirstLastPara="1" lIns="91425" tIns="45700" rIns="91425" bIns="45700" anchor="ctr" anchorCtr="0">
            <a:normAutofit/>
          </a:bodyPr>
          <a:lstStyle/>
          <a:p>
            <a:pPr marL="0" lvl="0" indent="0" rtl="0">
              <a:spcBef>
                <a:spcPts val="360"/>
              </a:spcBef>
              <a:spcAft>
                <a:spcPts val="0"/>
              </a:spcAft>
              <a:buNone/>
            </a:pPr>
            <a:r>
              <a:rPr lang="en-US" sz="1900"/>
              <a:t>By the end of this module, students will be able to:</a:t>
            </a:r>
          </a:p>
          <a:p>
            <a:pPr marL="0" lvl="0" indent="0" rtl="0">
              <a:spcBef>
                <a:spcPts val="360"/>
              </a:spcBef>
              <a:spcAft>
                <a:spcPts val="0"/>
              </a:spcAft>
              <a:buNone/>
            </a:pPr>
            <a:endParaRPr lang="en-US" sz="1900"/>
          </a:p>
          <a:p>
            <a:pPr marL="457200" lvl="0" indent="-381000" rtl="0">
              <a:spcBef>
                <a:spcPts val="360"/>
              </a:spcBef>
              <a:spcAft>
                <a:spcPts val="0"/>
              </a:spcAft>
              <a:buSzPts val="2400"/>
              <a:buChar char="•"/>
            </a:pPr>
            <a:r>
              <a:rPr lang="en-US" sz="1900"/>
              <a:t>List the attributes of Unix that make it ideal for addressing complicated biological questions using computers</a:t>
            </a:r>
          </a:p>
          <a:p>
            <a:pPr marL="457200" lvl="0" indent="0" rtl="0">
              <a:spcBef>
                <a:spcPts val="360"/>
              </a:spcBef>
              <a:spcAft>
                <a:spcPts val="0"/>
              </a:spcAft>
              <a:buNone/>
            </a:pPr>
            <a:endParaRPr lang="en-US" sz="1900"/>
          </a:p>
          <a:p>
            <a:pPr marL="457200" lvl="0" indent="-381000" rtl="0">
              <a:spcBef>
                <a:spcPts val="360"/>
              </a:spcBef>
              <a:spcAft>
                <a:spcPts val="0"/>
              </a:spcAft>
              <a:buSzPts val="2400"/>
              <a:buChar char="•"/>
            </a:pPr>
            <a:r>
              <a:rPr lang="en-US" sz="1900"/>
              <a:t>Compare and contrast the Command Line Interface (</a:t>
            </a:r>
            <a:r>
              <a:rPr lang="en-US" sz="1900" b="1"/>
              <a:t>CLI</a:t>
            </a:r>
            <a:r>
              <a:rPr lang="en-US" sz="1900"/>
              <a:t>) vs the Graphical User Interface (</a:t>
            </a:r>
            <a:r>
              <a:rPr lang="en-US" sz="1900" b="1"/>
              <a:t>GUI</a:t>
            </a:r>
            <a:r>
              <a:rPr lang="en-US" sz="1900"/>
              <a:t>)</a:t>
            </a:r>
          </a:p>
          <a:p>
            <a:pPr marL="0" lvl="0" indent="0" rtl="0">
              <a:spcBef>
                <a:spcPts val="360"/>
              </a:spcBef>
              <a:spcAft>
                <a:spcPts val="0"/>
              </a:spcAft>
              <a:buNone/>
            </a:pPr>
            <a:endParaRPr lang="en-US" sz="1900"/>
          </a:p>
          <a:p>
            <a:pPr marL="457200" lvl="0" indent="-381000" rtl="0">
              <a:spcBef>
                <a:spcPts val="360"/>
              </a:spcBef>
              <a:spcAft>
                <a:spcPts val="0"/>
              </a:spcAft>
              <a:buSzPts val="2400"/>
              <a:buChar char="•"/>
            </a:pPr>
            <a:r>
              <a:rPr lang="en-US" sz="1900"/>
              <a:t>Identify the uses of the multiple UNIX commands</a:t>
            </a:r>
          </a:p>
          <a:p>
            <a:pPr marL="914400" lvl="1" indent="-381000" rtl="0">
              <a:spcBef>
                <a:spcPts val="0"/>
              </a:spcBef>
              <a:spcAft>
                <a:spcPts val="0"/>
              </a:spcAft>
              <a:buSzPts val="2400"/>
              <a:buChar char="–"/>
            </a:pPr>
            <a:r>
              <a:rPr lang="en-US" sz="1900"/>
              <a:t>pwd, mkdir, and cd and use them to navigate within the UNIX file system</a:t>
            </a:r>
          </a:p>
        </p:txBody>
      </p:sp>
      <p:sp>
        <p:nvSpPr>
          <p:cNvPr id="107" name="Google Shape;107;p15"/>
          <p:cNvSpPr txBox="1">
            <a:spLocks noGrp="1"/>
          </p:cNvSpPr>
          <p:nvPr>
            <p:ph type="sldNum" idx="12"/>
          </p:nvPr>
        </p:nvSpPr>
        <p:spPr>
          <a:xfrm>
            <a:off x="7928637" y="6033479"/>
            <a:ext cx="586712" cy="365125"/>
          </a:xfrm>
          <a:prstGeom prst="rect">
            <a:avLst/>
          </a:prstGeom>
        </p:spPr>
        <p:txBody>
          <a:bodyPr spcFirstLastPara="1" lIns="91425" tIns="45700" rIns="91425" bIns="45700" anchorCtr="0">
            <a:normAutofit/>
          </a:bodyPr>
          <a:lstStyle/>
          <a:p>
            <a:pPr marL="0" lvl="0" indent="0" rtl="0">
              <a:spcBef>
                <a:spcPts val="0"/>
              </a:spcBef>
              <a:spcAft>
                <a:spcPts val="600"/>
              </a:spcAft>
              <a:buClr>
                <a:srgbClr val="000000"/>
              </a:buClr>
              <a:buFont typeface="Arial"/>
              <a:buNone/>
            </a:pPr>
            <a:fld id="{00000000-1234-1234-1234-123412341234}" type="slidenum">
              <a:rPr lang="en-US" sz="900">
                <a:solidFill>
                  <a:schemeClr val="tx1">
                    <a:alpha val="80000"/>
                  </a:schemeClr>
                </a:solidFill>
              </a:rPr>
              <a:pPr marL="0" lvl="0" indent="0" rtl="0">
                <a:spcBef>
                  <a:spcPts val="0"/>
                </a:spcBef>
                <a:spcAft>
                  <a:spcPts val="600"/>
                </a:spcAft>
                <a:buClr>
                  <a:srgbClr val="000000"/>
                </a:buClr>
                <a:buFont typeface="Arial"/>
                <a:buNone/>
              </a:pPr>
              <a:t>3</a:t>
            </a:fld>
            <a:endParaRPr lang="en-US" sz="900">
              <a:solidFill>
                <a:schemeClr val="tx1">
                  <a:alpha val="80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Command : ls</a:t>
            </a:r>
            <a:endParaRPr/>
          </a:p>
        </p:txBody>
      </p:sp>
      <p:sp>
        <p:nvSpPr>
          <p:cNvPr id="331" name="Google Shape;331;p4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dirty="0">
                <a:latin typeface="Arial"/>
                <a:ea typeface="Arial"/>
                <a:cs typeface="Arial"/>
                <a:sym typeface="Arial"/>
              </a:rPr>
              <a:t>to list the files in the current directory</a:t>
            </a:r>
            <a:endParaRPr dirty="0">
              <a:latin typeface="Arial"/>
              <a:ea typeface="Arial"/>
              <a:cs typeface="Arial"/>
              <a:sym typeface="Arial"/>
            </a:endParaRPr>
          </a:p>
          <a:p>
            <a:pPr marL="342900" lvl="0" indent="-139700" algn="l" rtl="0">
              <a:spcBef>
                <a:spcPts val="640"/>
              </a:spcBef>
              <a:spcAft>
                <a:spcPts val="0"/>
              </a:spcAft>
              <a:buClr>
                <a:schemeClr val="dk1"/>
              </a:buClr>
              <a:buSzPts val="3200"/>
              <a:buNone/>
            </a:pPr>
            <a:endParaRPr dirty="0"/>
          </a:p>
        </p:txBody>
      </p:sp>
      <p:sp>
        <p:nvSpPr>
          <p:cNvPr id="332" name="Google Shape;332;p40"/>
          <p:cNvSpPr/>
          <p:nvPr/>
        </p:nvSpPr>
        <p:spPr>
          <a:xfrm>
            <a:off x="755441" y="2607471"/>
            <a:ext cx="8026200" cy="144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en-US" sz="2200" b="1" dirty="0">
                <a:latin typeface="Courier New"/>
                <a:ea typeface="Courier New"/>
                <a:cs typeface="Courier New"/>
                <a:sym typeface="Courier New"/>
              </a:rPr>
              <a:t>ls</a:t>
            </a:r>
            <a:endParaRPr sz="2200" b="1" dirty="0">
              <a:latin typeface="Courier New"/>
              <a:ea typeface="Courier New"/>
              <a:cs typeface="Courier New"/>
              <a:sym typeface="Courier New"/>
            </a:endParaRPr>
          </a:p>
          <a:p>
            <a:pPr marL="0" marR="0" lvl="0" indent="0" algn="l" rtl="0">
              <a:spcBef>
                <a:spcPts val="0"/>
              </a:spcBef>
              <a:spcAft>
                <a:spcPts val="0"/>
              </a:spcAft>
              <a:buClr>
                <a:schemeClr val="dk1"/>
              </a:buClr>
              <a:buSzPts val="1100"/>
              <a:buFont typeface="Arial"/>
              <a:buNone/>
            </a:pPr>
            <a:endParaRPr sz="2200" dirty="0">
              <a:latin typeface="Courier New"/>
              <a:ea typeface="Courier New"/>
              <a:cs typeface="Courier New"/>
              <a:sym typeface="Courier New"/>
            </a:endParaRPr>
          </a:p>
          <a:p>
            <a:pPr marL="0" marR="0" lvl="0" indent="0" algn="l" rtl="0">
              <a:spcBef>
                <a:spcPts val="0"/>
              </a:spcBef>
              <a:spcAft>
                <a:spcPts val="0"/>
              </a:spcAft>
              <a:buNone/>
            </a:pPr>
            <a:endParaRPr sz="2200" dirty="0">
              <a:latin typeface="Courier New"/>
              <a:ea typeface="Courier New"/>
              <a:cs typeface="Courier New"/>
              <a:sym typeface="Courier New"/>
            </a:endParaRPr>
          </a:p>
        </p:txBody>
      </p:sp>
      <p:sp>
        <p:nvSpPr>
          <p:cNvPr id="333" name="Google Shape;333;p4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pic>
        <p:nvPicPr>
          <p:cNvPr id="2" name="Picture 1">
            <a:extLst>
              <a:ext uri="{FF2B5EF4-FFF2-40B4-BE49-F238E27FC236}">
                <a16:creationId xmlns:a16="http://schemas.microsoft.com/office/drawing/2014/main" id="{D9F979DB-C71F-8641-ACF5-8796BFDDF0CA}"/>
              </a:ext>
            </a:extLst>
          </p:cNvPr>
          <p:cNvPicPr>
            <a:picLocks noChangeAspect="1"/>
          </p:cNvPicPr>
          <p:nvPr/>
        </p:nvPicPr>
        <p:blipFill>
          <a:blip r:embed="rId3"/>
          <a:stretch>
            <a:fillRect/>
          </a:stretch>
        </p:blipFill>
        <p:spPr>
          <a:xfrm>
            <a:off x="2450756" y="2607471"/>
            <a:ext cx="2651351" cy="33220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Command : ls</a:t>
            </a:r>
            <a:endParaRPr/>
          </a:p>
        </p:txBody>
      </p:sp>
      <p:sp>
        <p:nvSpPr>
          <p:cNvPr id="340" name="Google Shape;340;p4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b="1">
                <a:latin typeface="Calibri"/>
                <a:ea typeface="Calibri"/>
                <a:cs typeface="Calibri"/>
                <a:sym typeface="Calibri"/>
              </a:rPr>
              <a:t>ls</a:t>
            </a:r>
            <a:r>
              <a:rPr lang="en-US">
                <a:latin typeface="Calibri"/>
                <a:ea typeface="Calibri"/>
                <a:cs typeface="Calibri"/>
                <a:sym typeface="Calibri"/>
              </a:rPr>
              <a:t> has many options </a:t>
            </a:r>
            <a:endParaRPr/>
          </a:p>
          <a:p>
            <a:pPr marL="742950" lvl="1" indent="-285750" algn="l" rtl="0">
              <a:spcBef>
                <a:spcPts val="560"/>
              </a:spcBef>
              <a:spcAft>
                <a:spcPts val="0"/>
              </a:spcAft>
              <a:buClr>
                <a:schemeClr val="dk1"/>
              </a:buClr>
              <a:buSzPts val="2800"/>
              <a:buChar char="–"/>
            </a:pPr>
            <a:r>
              <a:rPr lang="en-US">
                <a:latin typeface="Calibri"/>
                <a:ea typeface="Calibri"/>
                <a:cs typeface="Calibri"/>
                <a:sym typeface="Calibri"/>
              </a:rPr>
              <a:t> -l  long list (displays lots of info)</a:t>
            </a:r>
            <a:endParaRPr/>
          </a:p>
          <a:p>
            <a:pPr marL="742950" lvl="1" indent="-285750" algn="l" rtl="0">
              <a:spcBef>
                <a:spcPts val="560"/>
              </a:spcBef>
              <a:spcAft>
                <a:spcPts val="0"/>
              </a:spcAft>
              <a:buClr>
                <a:schemeClr val="dk1"/>
              </a:buClr>
              <a:buSzPts val="2800"/>
              <a:buChar char="–"/>
            </a:pPr>
            <a:r>
              <a:rPr lang="en-US">
                <a:latin typeface="Calibri"/>
                <a:ea typeface="Calibri"/>
                <a:cs typeface="Calibri"/>
                <a:sym typeface="Calibri"/>
              </a:rPr>
              <a:t> -t  sort by modification time</a:t>
            </a:r>
            <a:endParaRPr/>
          </a:p>
          <a:p>
            <a:pPr marL="742950" lvl="1" indent="-285750" algn="l" rtl="0">
              <a:spcBef>
                <a:spcPts val="560"/>
              </a:spcBef>
              <a:spcAft>
                <a:spcPts val="0"/>
              </a:spcAft>
              <a:buClr>
                <a:schemeClr val="dk1"/>
              </a:buClr>
              <a:buSzPts val="2800"/>
              <a:buChar char="–"/>
            </a:pPr>
            <a:r>
              <a:rPr lang="en-US">
                <a:latin typeface="Calibri"/>
                <a:ea typeface="Calibri"/>
                <a:cs typeface="Calibri"/>
                <a:sym typeface="Calibri"/>
              </a:rPr>
              <a:t> -S sort by size</a:t>
            </a:r>
            <a:endParaRPr/>
          </a:p>
          <a:p>
            <a:pPr marL="742950" lvl="1" indent="-285750" algn="l" rtl="0">
              <a:spcBef>
                <a:spcPts val="560"/>
              </a:spcBef>
              <a:spcAft>
                <a:spcPts val="0"/>
              </a:spcAft>
              <a:buClr>
                <a:schemeClr val="dk1"/>
              </a:buClr>
              <a:buSzPts val="2800"/>
              <a:buChar char="–"/>
            </a:pPr>
            <a:r>
              <a:rPr lang="en-US">
                <a:latin typeface="Calibri"/>
                <a:ea typeface="Calibri"/>
                <a:cs typeface="Calibri"/>
                <a:sym typeface="Calibri"/>
              </a:rPr>
              <a:t> -h list file sizes in human readable format</a:t>
            </a:r>
            <a:endParaRPr/>
          </a:p>
          <a:p>
            <a:pPr marL="742950" lvl="1" indent="-285750" algn="l" rtl="0">
              <a:spcBef>
                <a:spcPts val="560"/>
              </a:spcBef>
              <a:spcAft>
                <a:spcPts val="0"/>
              </a:spcAft>
              <a:buClr>
                <a:schemeClr val="dk1"/>
              </a:buClr>
              <a:buSzPts val="2800"/>
              <a:buChar char="–"/>
            </a:pPr>
            <a:r>
              <a:rPr lang="en-US">
                <a:latin typeface="Calibri"/>
                <a:ea typeface="Calibri"/>
                <a:cs typeface="Calibri"/>
                <a:sym typeface="Calibri"/>
              </a:rPr>
              <a:t> -r reverse the order</a:t>
            </a:r>
            <a:endParaRPr/>
          </a:p>
          <a:p>
            <a:pPr marL="342900" lvl="0" indent="-342900" algn="l" rtl="0">
              <a:spcBef>
                <a:spcPts val="640"/>
              </a:spcBef>
              <a:spcAft>
                <a:spcPts val="0"/>
              </a:spcAft>
              <a:buClr>
                <a:schemeClr val="dk1"/>
              </a:buClr>
              <a:buSzPts val="3200"/>
              <a:buChar char="•"/>
            </a:pPr>
            <a:r>
              <a:rPr lang="en-US">
                <a:latin typeface="Calibri"/>
                <a:ea typeface="Calibri"/>
                <a:cs typeface="Calibri"/>
                <a:sym typeface="Calibri"/>
              </a:rPr>
              <a:t>Options can be combined: “ls -lh”</a:t>
            </a:r>
            <a:endParaRPr>
              <a:latin typeface="Calibri"/>
              <a:ea typeface="Calibri"/>
              <a:cs typeface="Calibri"/>
              <a:sym typeface="Calibri"/>
            </a:endParaRPr>
          </a:p>
          <a:p>
            <a:pPr marL="342900" lvl="0" indent="-139700" algn="l" rtl="0">
              <a:spcBef>
                <a:spcPts val="640"/>
              </a:spcBef>
              <a:spcAft>
                <a:spcPts val="0"/>
              </a:spcAft>
              <a:buClr>
                <a:schemeClr val="dk1"/>
              </a:buClr>
              <a:buSzPts val="3200"/>
              <a:buNone/>
            </a:pPr>
            <a:endParaRPr>
              <a:latin typeface="Calibri"/>
              <a:ea typeface="Calibri"/>
              <a:cs typeface="Calibri"/>
              <a:sym typeface="Calibri"/>
            </a:endParaRPr>
          </a:p>
        </p:txBody>
      </p:sp>
      <p:sp>
        <p:nvSpPr>
          <p:cNvPr id="341" name="Google Shape;341;p4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Let’s practice!</a:t>
            </a:r>
            <a:endParaRPr/>
          </a:p>
        </p:txBody>
      </p:sp>
      <p:sp>
        <p:nvSpPr>
          <p:cNvPr id="348" name="Google Shape;348;p42"/>
          <p:cNvSpPr/>
          <p:nvPr/>
        </p:nvSpPr>
        <p:spPr>
          <a:xfrm>
            <a:off x="457199" y="1661317"/>
            <a:ext cx="8400500" cy="39703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[serghei@login3 test]$ </a:t>
            </a:r>
            <a:r>
              <a:rPr lang="en-US" sz="1800" b="1">
                <a:solidFill>
                  <a:srgbClr val="000000"/>
                </a:solidFill>
                <a:latin typeface="Courier New"/>
                <a:ea typeface="Courier New"/>
                <a:cs typeface="Courier New"/>
                <a:sym typeface="Courier New"/>
              </a:rPr>
              <a:t>ls</a:t>
            </a:r>
            <a:endParaRPr sz="1800" b="1">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jdkhfkjdsfhkjsdhfkjsdhfkjhsdjfk  test.txt</a:t>
            </a:r>
            <a:endParaRPr sz="1800">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80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[serghei@login3 test]$ </a:t>
            </a:r>
            <a:r>
              <a:rPr lang="en-US" sz="1800" b="1">
                <a:solidFill>
                  <a:srgbClr val="000000"/>
                </a:solidFill>
                <a:latin typeface="Courier New"/>
                <a:ea typeface="Courier New"/>
                <a:cs typeface="Courier New"/>
                <a:sym typeface="Courier New"/>
              </a:rPr>
              <a:t>ls -l</a:t>
            </a:r>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total 8</a:t>
            </a:r>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drwxr-xr-x 2 serghei eeskin </a:t>
            </a:r>
            <a:r>
              <a:rPr lang="en-US" sz="1800" b="1">
                <a:solidFill>
                  <a:srgbClr val="000000"/>
                </a:solidFill>
                <a:latin typeface="Courier New"/>
                <a:ea typeface="Courier New"/>
                <a:cs typeface="Courier New"/>
                <a:sym typeface="Courier New"/>
              </a:rPr>
              <a:t>4096</a:t>
            </a:r>
            <a:r>
              <a:rPr lang="en-US" sz="1800">
                <a:solidFill>
                  <a:srgbClr val="000000"/>
                </a:solidFill>
                <a:latin typeface="Courier New"/>
                <a:ea typeface="Courier New"/>
                <a:cs typeface="Courier New"/>
                <a:sym typeface="Courier New"/>
              </a:rPr>
              <a:t> Sep  8 09:35 jdkhfkjdsfhkjsdhfkjsdhfkjhsdjfk</a:t>
            </a:r>
            <a:endParaRPr sz="180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-rw-r--r-- 1 serghei eeskin   80 Sep  8 09:50 test.txt</a:t>
            </a:r>
            <a:endParaRPr sz="1800">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80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[serghei@login3 test]$ </a:t>
            </a:r>
            <a:r>
              <a:rPr lang="en-US" sz="1800" b="1">
                <a:solidFill>
                  <a:srgbClr val="000000"/>
                </a:solidFill>
                <a:latin typeface="Courier New"/>
                <a:ea typeface="Courier New"/>
                <a:cs typeface="Courier New"/>
                <a:sym typeface="Courier New"/>
              </a:rPr>
              <a:t>ls -lh</a:t>
            </a:r>
            <a:endParaRPr sz="1800" b="1">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total 8.0K</a:t>
            </a:r>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drwxr-xr-x 2 serghei eeskin</a:t>
            </a:r>
            <a:r>
              <a:rPr lang="en-US" sz="1800" b="1">
                <a:solidFill>
                  <a:srgbClr val="000000"/>
                </a:solidFill>
                <a:latin typeface="Courier New"/>
                <a:ea typeface="Courier New"/>
                <a:cs typeface="Courier New"/>
                <a:sym typeface="Courier New"/>
              </a:rPr>
              <a:t> 4.0K </a:t>
            </a:r>
            <a:r>
              <a:rPr lang="en-US" sz="1800">
                <a:solidFill>
                  <a:srgbClr val="000000"/>
                </a:solidFill>
                <a:latin typeface="Courier New"/>
                <a:ea typeface="Courier New"/>
                <a:cs typeface="Courier New"/>
                <a:sym typeface="Courier New"/>
              </a:rPr>
              <a:t>Sep  8 09:35 jdkhfkjdsfhkjsdhfkjsdhfkjhsdjfk</a:t>
            </a:r>
            <a:endParaRPr sz="180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-rw-r--r-- 1 serghei eeskin   80 Sep  8 09:50 test.txt</a:t>
            </a:r>
            <a:endParaRPr sz="1800">
              <a:solidFill>
                <a:srgbClr val="000000"/>
              </a:solidFill>
              <a:latin typeface="Courier New"/>
              <a:ea typeface="Courier New"/>
              <a:cs typeface="Courier New"/>
              <a:sym typeface="Courier New"/>
            </a:endParaRPr>
          </a:p>
        </p:txBody>
      </p:sp>
      <p:sp>
        <p:nvSpPr>
          <p:cNvPr id="349" name="Google Shape;349;p42"/>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pic>
        <p:nvPicPr>
          <p:cNvPr id="350" name="Google Shape;350;p42"/>
          <p:cNvPicPr preferRelativeResize="0"/>
          <p:nvPr/>
        </p:nvPicPr>
        <p:blipFill>
          <a:blip r:embed="rId3">
            <a:alphaModFix/>
          </a:blip>
          <a:stretch>
            <a:fillRect/>
          </a:stretch>
        </p:blipFill>
        <p:spPr>
          <a:xfrm>
            <a:off x="6825500" y="142200"/>
            <a:ext cx="1971060" cy="1407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sp>
        <p:nvSpPr>
          <p:cNvPr id="355" name="Google Shape;355;p43"/>
          <p:cNvSpPr txBox="1">
            <a:spLocks noGrp="1"/>
          </p:cNvSpPr>
          <p:nvPr>
            <p:ph type="title"/>
          </p:nvPr>
        </p:nvSpPr>
        <p:spPr>
          <a:xfrm>
            <a:off x="628650" y="365125"/>
            <a:ext cx="7886700" cy="1325563"/>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a:t>How to know more?</a:t>
            </a:r>
          </a:p>
        </p:txBody>
      </p:sp>
      <p:sp>
        <p:nvSpPr>
          <p:cNvPr id="357" name="Google Shape;357;p43"/>
          <p:cNvSpPr txBox="1">
            <a:spLocks noGrp="1"/>
          </p:cNvSpPr>
          <p:nvPr>
            <p:ph type="sldNum" idx="12"/>
          </p:nvPr>
        </p:nvSpPr>
        <p:spPr>
          <a:xfrm>
            <a:off x="6457950" y="6356350"/>
            <a:ext cx="2057400" cy="365125"/>
          </a:xfrm>
          <a:prstGeom prst="rect">
            <a:avLst/>
          </a:prstGeom>
        </p:spPr>
        <p:txBody>
          <a:bodyPr spcFirstLastPara="1" lIns="91425" tIns="45700" rIns="91425" bIns="45700" anchorCtr="0">
            <a:normAutofit/>
          </a:bodyPr>
          <a:lstStyle/>
          <a:p>
            <a:pPr marL="0" lvl="0" indent="0" rtl="0">
              <a:spcBef>
                <a:spcPts val="0"/>
              </a:spcBef>
              <a:spcAft>
                <a:spcPts val="600"/>
              </a:spcAft>
              <a:buClr>
                <a:srgbClr val="000000"/>
              </a:buClr>
              <a:buFont typeface="Arial"/>
              <a:buNone/>
            </a:pPr>
            <a:fld id="{00000000-1234-1234-1234-123412341234}" type="slidenum">
              <a:rPr lang="en-US"/>
              <a:pPr marL="0" lvl="0" indent="0" rtl="0">
                <a:spcBef>
                  <a:spcPts val="0"/>
                </a:spcBef>
                <a:spcAft>
                  <a:spcPts val="600"/>
                </a:spcAft>
                <a:buClr>
                  <a:srgbClr val="000000"/>
                </a:buClr>
                <a:buFont typeface="Arial"/>
                <a:buNone/>
              </a:pPr>
              <a:t>33</a:t>
            </a:fld>
            <a:endParaRPr lang="en-US"/>
          </a:p>
        </p:txBody>
      </p:sp>
      <p:graphicFrame>
        <p:nvGraphicFramePr>
          <p:cNvPr id="359" name="Google Shape;356;p43">
            <a:extLst>
              <a:ext uri="{FF2B5EF4-FFF2-40B4-BE49-F238E27FC236}">
                <a16:creationId xmlns:a16="http://schemas.microsoft.com/office/drawing/2014/main" id="{2A977EEE-0C91-4534-9429-BD48D6B3E8A1}"/>
              </a:ext>
            </a:extLst>
          </p:cNvPr>
          <p:cNvGraphicFramePr/>
          <p:nvPr>
            <p:extLst>
              <p:ext uri="{D42A27DB-BD31-4B8C-83A1-F6EECF244321}">
                <p14:modId xmlns:p14="http://schemas.microsoft.com/office/powerpoint/2010/main" val="263278685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4"/>
          <p:cNvSpPr txBox="1">
            <a:spLocks noGrp="1"/>
          </p:cNvSpPr>
          <p:nvPr>
            <p:ph type="title"/>
          </p:nvPr>
        </p:nvSpPr>
        <p:spPr>
          <a:xfrm>
            <a:off x="457200" y="142389"/>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Command : man</a:t>
            </a:r>
            <a:endParaRPr/>
          </a:p>
        </p:txBody>
      </p:sp>
      <p:sp>
        <p:nvSpPr>
          <p:cNvPr id="363" name="Google Shape;363;p44"/>
          <p:cNvSpPr txBox="1">
            <a:spLocks noGrp="1"/>
          </p:cNvSpPr>
          <p:nvPr>
            <p:ph type="body" idx="1"/>
          </p:nvPr>
        </p:nvSpPr>
        <p:spPr>
          <a:xfrm>
            <a:off x="457200" y="1285389"/>
            <a:ext cx="8229600" cy="108112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dirty="0"/>
              <a:t>displays manual pages</a:t>
            </a:r>
            <a:endParaRPr dirty="0"/>
          </a:p>
        </p:txBody>
      </p:sp>
      <p:sp>
        <p:nvSpPr>
          <p:cNvPr id="364" name="Google Shape;364;p44"/>
          <p:cNvSpPr txBox="1"/>
          <p:nvPr/>
        </p:nvSpPr>
        <p:spPr>
          <a:xfrm>
            <a:off x="3822857" y="5673560"/>
            <a:ext cx="14982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q </a:t>
            </a:r>
            <a:r>
              <a:rPr lang="en-US" sz="1800">
                <a:solidFill>
                  <a:schemeClr val="dk1"/>
                </a:solidFill>
                <a:latin typeface="Calibri"/>
                <a:ea typeface="Calibri"/>
                <a:cs typeface="Calibri"/>
                <a:sym typeface="Calibri"/>
              </a:rPr>
              <a:t>to exit</a:t>
            </a:r>
            <a:endParaRPr sz="1800">
              <a:solidFill>
                <a:schemeClr val="dk1"/>
              </a:solidFill>
              <a:latin typeface="Calibri"/>
              <a:ea typeface="Calibri"/>
              <a:cs typeface="Calibri"/>
              <a:sym typeface="Calibri"/>
            </a:endParaRPr>
          </a:p>
        </p:txBody>
      </p:sp>
      <p:sp>
        <p:nvSpPr>
          <p:cNvPr id="365" name="Google Shape;365;p44"/>
          <p:cNvSpPr/>
          <p:nvPr/>
        </p:nvSpPr>
        <p:spPr>
          <a:xfrm>
            <a:off x="600557" y="2172135"/>
            <a:ext cx="4673074"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ourier New"/>
                <a:ea typeface="Courier New"/>
                <a:cs typeface="Courier New"/>
                <a:sym typeface="Courier New"/>
              </a:rPr>
              <a:t>man ls</a:t>
            </a:r>
            <a:endParaRPr sz="1800" dirty="0">
              <a:solidFill>
                <a:schemeClr val="dk1"/>
              </a:solidFill>
              <a:latin typeface="Courier New"/>
              <a:ea typeface="Courier New"/>
              <a:cs typeface="Courier New"/>
              <a:sym typeface="Courier New"/>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ourier New"/>
              <a:ea typeface="Courier New"/>
              <a:cs typeface="Courier New"/>
              <a:sym typeface="Courier New"/>
            </a:endParaRPr>
          </a:p>
        </p:txBody>
      </p:sp>
      <p:sp>
        <p:nvSpPr>
          <p:cNvPr id="366" name="Google Shape;366;p44"/>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pic>
        <p:nvPicPr>
          <p:cNvPr id="2" name="Picture 1">
            <a:extLst>
              <a:ext uri="{FF2B5EF4-FFF2-40B4-BE49-F238E27FC236}">
                <a16:creationId xmlns:a16="http://schemas.microsoft.com/office/drawing/2014/main" id="{7F982099-957B-794B-A0F4-6768529AB9CF}"/>
              </a:ext>
            </a:extLst>
          </p:cNvPr>
          <p:cNvPicPr>
            <a:picLocks noChangeAspect="1"/>
          </p:cNvPicPr>
          <p:nvPr/>
        </p:nvPicPr>
        <p:blipFill>
          <a:blip r:embed="rId3"/>
          <a:stretch>
            <a:fillRect/>
          </a:stretch>
        </p:blipFill>
        <p:spPr>
          <a:xfrm>
            <a:off x="1458097" y="2787785"/>
            <a:ext cx="5755450" cy="243382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45"/>
          <p:cNvPicPr preferRelativeResize="0"/>
          <p:nvPr/>
        </p:nvPicPr>
        <p:blipFill>
          <a:blip r:embed="rId3">
            <a:alphaModFix/>
          </a:blip>
          <a:stretch>
            <a:fillRect/>
          </a:stretch>
        </p:blipFill>
        <p:spPr>
          <a:xfrm>
            <a:off x="152400" y="152400"/>
            <a:ext cx="8839199" cy="651703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General Syntax: * </a:t>
            </a:r>
            <a:endParaRPr/>
          </a:p>
        </p:txBody>
      </p:sp>
      <p:sp>
        <p:nvSpPr>
          <p:cNvPr id="378" name="Google Shape;378;p4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latin typeface="Arial"/>
                <a:ea typeface="Arial"/>
                <a:cs typeface="Arial"/>
                <a:sym typeface="Arial"/>
              </a:rPr>
              <a:t>“*” can be used as a wildcard in Unix</a:t>
            </a:r>
            <a:endParaRPr>
              <a:latin typeface="Arial"/>
              <a:ea typeface="Arial"/>
              <a:cs typeface="Arial"/>
              <a:sym typeface="Arial"/>
            </a:endParaRPr>
          </a:p>
          <a:p>
            <a:pPr marL="342900" lvl="0" indent="-139700" algn="l" rtl="0">
              <a:spcBef>
                <a:spcPts val="640"/>
              </a:spcBef>
              <a:spcAft>
                <a:spcPts val="0"/>
              </a:spcAft>
              <a:buClr>
                <a:schemeClr val="dk1"/>
              </a:buClr>
              <a:buSzPts val="3200"/>
              <a:buNone/>
            </a:pPr>
            <a:endParaRPr/>
          </a:p>
        </p:txBody>
      </p:sp>
      <p:sp>
        <p:nvSpPr>
          <p:cNvPr id="379" name="Google Shape;379;p46"/>
          <p:cNvSpPr/>
          <p:nvPr/>
        </p:nvSpPr>
        <p:spPr>
          <a:xfrm>
            <a:off x="844883" y="2532418"/>
            <a:ext cx="7401837" cy="31393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rgbClr val="000000"/>
                </a:solidFill>
                <a:latin typeface="Courier New"/>
                <a:ea typeface="Courier New"/>
                <a:cs typeface="Courier New"/>
                <a:sym typeface="Courier New"/>
              </a:rPr>
              <a:t>[serghei@login3 test]$ </a:t>
            </a:r>
            <a:r>
              <a:rPr lang="en-US" sz="2200" b="1">
                <a:solidFill>
                  <a:srgbClr val="000000"/>
                </a:solidFill>
                <a:latin typeface="Courier New"/>
                <a:ea typeface="Courier New"/>
                <a:cs typeface="Courier New"/>
                <a:sym typeface="Courier New"/>
              </a:rPr>
              <a:t>ls *txt</a:t>
            </a:r>
            <a:endParaRPr/>
          </a:p>
          <a:p>
            <a:pPr marL="0" marR="0" lvl="0" indent="0" algn="l" rtl="0">
              <a:spcBef>
                <a:spcPts val="0"/>
              </a:spcBef>
              <a:spcAft>
                <a:spcPts val="0"/>
              </a:spcAft>
              <a:buNone/>
            </a:pPr>
            <a:r>
              <a:rPr lang="en-US" sz="2200">
                <a:solidFill>
                  <a:srgbClr val="000000"/>
                </a:solidFill>
                <a:latin typeface="Courier New"/>
                <a:ea typeface="Courier New"/>
                <a:cs typeface="Courier New"/>
                <a:sym typeface="Courier New"/>
              </a:rPr>
              <a:t>test.txt</a:t>
            </a:r>
            <a:endParaRPr sz="2200">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220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2200">
                <a:solidFill>
                  <a:srgbClr val="000000"/>
                </a:solidFill>
                <a:latin typeface="Courier New"/>
                <a:ea typeface="Courier New"/>
                <a:cs typeface="Courier New"/>
                <a:sym typeface="Courier New"/>
              </a:rPr>
              <a:t>[serghei@login3 test]$ </a:t>
            </a:r>
            <a:r>
              <a:rPr lang="en-US" sz="2200" b="1">
                <a:solidFill>
                  <a:srgbClr val="000000"/>
                </a:solidFill>
                <a:latin typeface="Courier New"/>
                <a:ea typeface="Courier New"/>
                <a:cs typeface="Courier New"/>
                <a:sym typeface="Courier New"/>
              </a:rPr>
              <a:t>ls t*g</a:t>
            </a:r>
            <a:endParaRPr/>
          </a:p>
          <a:p>
            <a:pPr marL="0" marR="0" lvl="0" indent="0" algn="l" rtl="0">
              <a:spcBef>
                <a:spcPts val="0"/>
              </a:spcBef>
              <a:spcAft>
                <a:spcPts val="0"/>
              </a:spcAft>
              <a:buNone/>
            </a:pPr>
            <a:r>
              <a:rPr lang="en-US" sz="2200">
                <a:solidFill>
                  <a:srgbClr val="000000"/>
                </a:solidFill>
                <a:latin typeface="Courier New"/>
                <a:ea typeface="Courier New"/>
                <a:cs typeface="Courier New"/>
                <a:sym typeface="Courier New"/>
              </a:rPr>
              <a:t>test.log</a:t>
            </a:r>
            <a:endParaRPr sz="2200">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220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2200">
                <a:solidFill>
                  <a:srgbClr val="000000"/>
                </a:solidFill>
                <a:latin typeface="Courier New"/>
                <a:ea typeface="Courier New"/>
                <a:cs typeface="Courier New"/>
                <a:sym typeface="Courier New"/>
              </a:rPr>
              <a:t>[serghei@login3 test]$ </a:t>
            </a:r>
            <a:r>
              <a:rPr lang="en-US" sz="2200" b="1">
                <a:solidFill>
                  <a:srgbClr val="000000"/>
                </a:solidFill>
                <a:latin typeface="Courier New"/>
                <a:ea typeface="Courier New"/>
                <a:cs typeface="Courier New"/>
                <a:sym typeface="Courier New"/>
              </a:rPr>
              <a:t>ls t*</a:t>
            </a:r>
            <a:endParaRPr sz="2200" b="1">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2200">
                <a:solidFill>
                  <a:srgbClr val="000000"/>
                </a:solidFill>
                <a:latin typeface="Courier New"/>
                <a:ea typeface="Courier New"/>
                <a:cs typeface="Courier New"/>
                <a:sym typeface="Courier New"/>
              </a:rPr>
              <a:t>test.log</a:t>
            </a:r>
            <a:endParaRPr sz="220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2200">
                <a:solidFill>
                  <a:srgbClr val="000000"/>
                </a:solidFill>
                <a:latin typeface="Courier New"/>
                <a:ea typeface="Courier New"/>
                <a:cs typeface="Courier New"/>
                <a:sym typeface="Courier New"/>
              </a:rPr>
              <a:t>test.txt</a:t>
            </a:r>
            <a:endParaRPr sz="2200">
              <a:solidFill>
                <a:srgbClr val="000000"/>
              </a:solidFill>
              <a:latin typeface="Courier New"/>
              <a:ea typeface="Courier New"/>
              <a:cs typeface="Courier New"/>
              <a:sym typeface="Courier New"/>
            </a:endParaRPr>
          </a:p>
        </p:txBody>
      </p:sp>
      <p:sp>
        <p:nvSpPr>
          <p:cNvPr id="380" name="Google Shape;380;p46"/>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4"/>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4" name="Group 73">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6853238"/>
            <a:chOff x="-417513" y="0"/>
            <a:chExt cx="12584114" cy="6853238"/>
          </a:xfrm>
        </p:grpSpPr>
        <p:sp>
          <p:nvSpPr>
            <p:cNvPr id="75"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7" name="Group 96">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108" y="1699589"/>
            <a:ext cx="2755857" cy="3470421"/>
            <a:chOff x="697883" y="1816768"/>
            <a:chExt cx="3674476" cy="3470421"/>
          </a:xfrm>
        </p:grpSpPr>
        <p:sp>
          <p:nvSpPr>
            <p:cNvPr id="98" name="Rectangle 97">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9"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Rectangle 99">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85" name="Google Shape;385;p47"/>
          <p:cNvSpPr txBox="1">
            <a:spLocks noGrp="1"/>
          </p:cNvSpPr>
          <p:nvPr>
            <p:ph type="title"/>
          </p:nvPr>
        </p:nvSpPr>
        <p:spPr>
          <a:xfrm>
            <a:off x="678657" y="2415322"/>
            <a:ext cx="2588798" cy="2399869"/>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Arial"/>
              <a:buNone/>
            </a:pPr>
            <a:r>
              <a:rPr lang="en-US" sz="3500">
                <a:solidFill>
                  <a:srgbClr val="FFFFFF"/>
                </a:solidFill>
                <a:latin typeface="Arial"/>
                <a:ea typeface="Arial"/>
                <a:cs typeface="Arial"/>
                <a:sym typeface="Arial"/>
              </a:rPr>
              <a:t>Displaying a file</a:t>
            </a:r>
            <a:endParaRPr lang="en-US" sz="3500">
              <a:solidFill>
                <a:srgbClr val="FFFFFF"/>
              </a:solidFill>
            </a:endParaRPr>
          </a:p>
        </p:txBody>
      </p:sp>
      <p:sp>
        <p:nvSpPr>
          <p:cNvPr id="387" name="Google Shape;387;p47"/>
          <p:cNvSpPr txBox="1">
            <a:spLocks noGrp="1"/>
          </p:cNvSpPr>
          <p:nvPr>
            <p:ph type="sldNum" idx="12"/>
          </p:nvPr>
        </p:nvSpPr>
        <p:spPr>
          <a:xfrm>
            <a:off x="7852410" y="320040"/>
            <a:ext cx="685800" cy="320040"/>
          </a:xfrm>
          <a:prstGeom prst="rect">
            <a:avLst/>
          </a:prstGeom>
        </p:spPr>
        <p:txBody>
          <a:bodyPr spcFirstLastPara="1" lIns="91425" tIns="45700" rIns="91425" bIns="45700" anchorCtr="0">
            <a:normAutofit/>
          </a:bodyPr>
          <a:lstStyle/>
          <a:p>
            <a:pPr marL="0" lvl="0" indent="0" rtl="0">
              <a:spcBef>
                <a:spcPts val="0"/>
              </a:spcBef>
              <a:spcAft>
                <a:spcPts val="600"/>
              </a:spcAft>
              <a:buClr>
                <a:srgbClr val="000000"/>
              </a:buClr>
              <a:buFont typeface="Arial"/>
              <a:buNone/>
            </a:pPr>
            <a:fld id="{00000000-1234-1234-1234-123412341234}" type="slidenum">
              <a:rPr lang="en-US" sz="1000">
                <a:solidFill>
                  <a:schemeClr val="tx1">
                    <a:lumMod val="50000"/>
                    <a:lumOff val="50000"/>
                  </a:schemeClr>
                </a:solidFill>
              </a:rPr>
              <a:pPr marL="0" lvl="0" indent="0" rtl="0">
                <a:spcBef>
                  <a:spcPts val="0"/>
                </a:spcBef>
                <a:spcAft>
                  <a:spcPts val="600"/>
                </a:spcAft>
                <a:buClr>
                  <a:srgbClr val="000000"/>
                </a:buClr>
                <a:buFont typeface="Arial"/>
                <a:buNone/>
              </a:pPr>
              <a:t>37</a:t>
            </a:fld>
            <a:endParaRPr lang="en-US" sz="1000">
              <a:solidFill>
                <a:schemeClr val="tx1">
                  <a:lumMod val="50000"/>
                  <a:lumOff val="50000"/>
                </a:schemeClr>
              </a:solidFill>
            </a:endParaRPr>
          </a:p>
        </p:txBody>
      </p:sp>
      <p:sp>
        <p:nvSpPr>
          <p:cNvPr id="386" name="Google Shape;386;p47"/>
          <p:cNvSpPr txBox="1">
            <a:spLocks noGrp="1"/>
          </p:cNvSpPr>
          <p:nvPr>
            <p:ph type="body" idx="1"/>
          </p:nvPr>
        </p:nvSpPr>
        <p:spPr>
          <a:xfrm>
            <a:off x="3840480" y="804672"/>
            <a:ext cx="4711446" cy="5248656"/>
          </a:xfrm>
          <a:prstGeom prst="rect">
            <a:avLst/>
          </a:prstGeom>
        </p:spPr>
        <p:txBody>
          <a:bodyPr spcFirstLastPara="1" lIns="91425" tIns="45700" rIns="91425" bIns="45700" anchor="ctr" anchorCtr="0">
            <a:normAutofit/>
          </a:bodyPr>
          <a:lstStyle/>
          <a:p>
            <a:pPr marL="342900" lvl="0" indent="-342900" rtl="0">
              <a:spcBef>
                <a:spcPts val="0"/>
              </a:spcBef>
              <a:spcAft>
                <a:spcPts val="0"/>
              </a:spcAft>
              <a:buClr>
                <a:schemeClr val="dk1"/>
              </a:buClr>
              <a:buSzPts val="3200"/>
              <a:buChar char="•"/>
            </a:pPr>
            <a:r>
              <a:rPr lang="en-US" sz="1700">
                <a:latin typeface="Calibri"/>
                <a:ea typeface="Calibri"/>
                <a:cs typeface="Calibri"/>
                <a:sym typeface="Calibri"/>
              </a:rPr>
              <a:t>Various ways to display a file in Unix</a:t>
            </a:r>
            <a:endParaRPr lang="en-US" sz="1700"/>
          </a:p>
          <a:p>
            <a:pPr marL="742950" lvl="1" indent="-285750" rtl="0">
              <a:spcBef>
                <a:spcPts val="560"/>
              </a:spcBef>
              <a:spcAft>
                <a:spcPts val="0"/>
              </a:spcAft>
              <a:buClr>
                <a:schemeClr val="dk1"/>
              </a:buClr>
              <a:buSzPts val="2800"/>
              <a:buChar char="–"/>
            </a:pPr>
            <a:r>
              <a:rPr lang="en-US" sz="1700">
                <a:latin typeface="Calibri"/>
                <a:ea typeface="Calibri"/>
                <a:cs typeface="Calibri"/>
                <a:sym typeface="Calibri"/>
              </a:rPr>
              <a:t> cat</a:t>
            </a:r>
            <a:endParaRPr lang="en-US" sz="1700"/>
          </a:p>
          <a:p>
            <a:pPr marL="742950" lvl="1" indent="-285750" rtl="0">
              <a:spcBef>
                <a:spcPts val="560"/>
              </a:spcBef>
              <a:spcAft>
                <a:spcPts val="0"/>
              </a:spcAft>
              <a:buClr>
                <a:schemeClr val="dk1"/>
              </a:buClr>
              <a:buSzPts val="2800"/>
              <a:buChar char="–"/>
            </a:pPr>
            <a:r>
              <a:rPr lang="en-US" sz="1700">
                <a:latin typeface="Calibri"/>
                <a:ea typeface="Calibri"/>
                <a:cs typeface="Calibri"/>
                <a:sym typeface="Calibri"/>
              </a:rPr>
              <a:t> less</a:t>
            </a:r>
            <a:endParaRPr lang="en-US" sz="1700"/>
          </a:p>
          <a:p>
            <a:pPr marL="742950" lvl="1" indent="-285750" rtl="0">
              <a:spcBef>
                <a:spcPts val="560"/>
              </a:spcBef>
              <a:spcAft>
                <a:spcPts val="0"/>
              </a:spcAft>
              <a:buClr>
                <a:schemeClr val="dk1"/>
              </a:buClr>
              <a:buSzPts val="2800"/>
              <a:buChar char="–"/>
            </a:pPr>
            <a:r>
              <a:rPr lang="en-US" sz="1700">
                <a:latin typeface="Calibri"/>
                <a:ea typeface="Calibri"/>
                <a:cs typeface="Calibri"/>
                <a:sym typeface="Calibri"/>
              </a:rPr>
              <a:t> head</a:t>
            </a:r>
            <a:endParaRPr lang="en-US" sz="1700"/>
          </a:p>
          <a:p>
            <a:pPr marL="742950" lvl="1" indent="-285750" rtl="0">
              <a:spcBef>
                <a:spcPts val="560"/>
              </a:spcBef>
              <a:spcAft>
                <a:spcPts val="0"/>
              </a:spcAft>
              <a:buClr>
                <a:schemeClr val="dk1"/>
              </a:buClr>
              <a:buSzPts val="2800"/>
              <a:buChar char="–"/>
            </a:pPr>
            <a:r>
              <a:rPr lang="en-US" sz="1700">
                <a:latin typeface="Calibri"/>
                <a:ea typeface="Calibri"/>
                <a:cs typeface="Calibri"/>
                <a:sym typeface="Calibri"/>
              </a:rPr>
              <a:t> tail</a:t>
            </a:r>
            <a:endParaRPr lang="en-US" sz="1700"/>
          </a:p>
          <a:p>
            <a:pPr marL="742950" lvl="1" indent="-107950" rtl="0">
              <a:spcBef>
                <a:spcPts val="560"/>
              </a:spcBef>
              <a:spcAft>
                <a:spcPts val="0"/>
              </a:spcAft>
              <a:buClr>
                <a:schemeClr val="dk1"/>
              </a:buClr>
              <a:buSzPts val="2800"/>
              <a:buNone/>
            </a:pPr>
            <a:endParaRPr lang="en-US" sz="1700">
              <a:latin typeface="Calibri"/>
              <a:ea typeface="Calibri"/>
              <a:cs typeface="Calibri"/>
              <a:sym typeface="Calibri"/>
            </a:endParaRPr>
          </a:p>
          <a:p>
            <a:pPr marL="342900" lvl="0" indent="-139700" rtl="0">
              <a:spcBef>
                <a:spcPts val="640"/>
              </a:spcBef>
              <a:spcAft>
                <a:spcPts val="0"/>
              </a:spcAft>
              <a:buClr>
                <a:schemeClr val="dk1"/>
              </a:buClr>
              <a:buSzPts val="3200"/>
              <a:buNone/>
            </a:pPr>
            <a:endParaRPr lang="en-US" sz="170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Command: cat</a:t>
            </a:r>
            <a:endParaRPr/>
          </a:p>
        </p:txBody>
      </p:sp>
      <p:sp>
        <p:nvSpPr>
          <p:cNvPr id="393" name="Google Shape;393;p4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latin typeface="Arial"/>
                <a:ea typeface="Arial"/>
                <a:cs typeface="Arial"/>
                <a:sym typeface="Arial"/>
              </a:rPr>
              <a:t>dumps an entire file to standard output </a:t>
            </a:r>
            <a:endParaRPr/>
          </a:p>
          <a:p>
            <a:pPr marL="342900" lvl="0" indent="-342900" algn="l" rtl="0">
              <a:spcBef>
                <a:spcPts val="640"/>
              </a:spcBef>
              <a:spcAft>
                <a:spcPts val="0"/>
              </a:spcAft>
              <a:buClr>
                <a:schemeClr val="dk1"/>
              </a:buClr>
              <a:buSzPts val="3200"/>
              <a:buChar char="•"/>
            </a:pPr>
            <a:r>
              <a:rPr lang="en-US">
                <a:latin typeface="Arial"/>
                <a:ea typeface="Arial"/>
                <a:cs typeface="Arial"/>
                <a:sym typeface="Arial"/>
              </a:rPr>
              <a:t>good for displaying short, simple files</a:t>
            </a:r>
            <a:endParaRPr/>
          </a:p>
          <a:p>
            <a:pPr marL="342900" lvl="0" indent="-139700" algn="l" rtl="0">
              <a:spcBef>
                <a:spcPts val="640"/>
              </a:spcBef>
              <a:spcAft>
                <a:spcPts val="0"/>
              </a:spcAft>
              <a:buClr>
                <a:schemeClr val="dk1"/>
              </a:buClr>
              <a:buSzPts val="3200"/>
              <a:buNone/>
            </a:pPr>
            <a:endParaRPr/>
          </a:p>
        </p:txBody>
      </p:sp>
      <p:sp>
        <p:nvSpPr>
          <p:cNvPr id="394" name="Google Shape;394;p48"/>
          <p:cNvSpPr/>
          <p:nvPr/>
        </p:nvSpPr>
        <p:spPr>
          <a:xfrm>
            <a:off x="560052" y="3227867"/>
            <a:ext cx="748352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[serghei@login3 test]$ </a:t>
            </a:r>
            <a:r>
              <a:rPr lang="en-US" sz="2400" b="1">
                <a:solidFill>
                  <a:schemeClr val="dk1"/>
                </a:solidFill>
                <a:latin typeface="Courier New"/>
                <a:ea typeface="Courier New"/>
                <a:cs typeface="Courier New"/>
                <a:sym typeface="Courier New"/>
              </a:rPr>
              <a:t>cat test.txt </a:t>
            </a:r>
            <a:endParaRPr sz="2400"/>
          </a:p>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My first txt file!</a:t>
            </a:r>
            <a:endParaRPr sz="2400">
              <a:solidFill>
                <a:schemeClr val="dk1"/>
              </a:solidFill>
              <a:latin typeface="Courier New"/>
              <a:ea typeface="Courier New"/>
              <a:cs typeface="Courier New"/>
              <a:sym typeface="Courier New"/>
            </a:endParaRPr>
          </a:p>
        </p:txBody>
      </p:sp>
      <p:sp>
        <p:nvSpPr>
          <p:cNvPr id="395" name="Google Shape;395;p48"/>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Command: less</a:t>
            </a:r>
            <a:endParaRPr/>
          </a:p>
        </p:txBody>
      </p:sp>
      <p:sp>
        <p:nvSpPr>
          <p:cNvPr id="401" name="Google Shape;401;p49"/>
          <p:cNvSpPr txBox="1">
            <a:spLocks noGrp="1"/>
          </p:cNvSpPr>
          <p:nvPr>
            <p:ph type="body" idx="1"/>
          </p:nvPr>
        </p:nvSpPr>
        <p:spPr>
          <a:xfrm>
            <a:off x="457200" y="1600200"/>
            <a:ext cx="8229600" cy="115369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latin typeface="Arial"/>
                <a:ea typeface="Arial"/>
                <a:cs typeface="Arial"/>
                <a:sym typeface="Arial"/>
              </a:rPr>
              <a:t> Scrolling through a file without a mouse</a:t>
            </a:r>
            <a:endParaRPr/>
          </a:p>
          <a:p>
            <a:pPr marL="457200" lvl="1" indent="0" algn="l" rtl="0">
              <a:spcBef>
                <a:spcPts val="560"/>
              </a:spcBef>
              <a:spcAft>
                <a:spcPts val="0"/>
              </a:spcAft>
              <a:buClr>
                <a:schemeClr val="dk1"/>
              </a:buClr>
              <a:buSzPts val="2800"/>
              <a:buNone/>
            </a:pPr>
            <a:endParaRPr>
              <a:latin typeface="Arial"/>
              <a:ea typeface="Arial"/>
              <a:cs typeface="Arial"/>
              <a:sym typeface="Arial"/>
            </a:endParaRPr>
          </a:p>
          <a:p>
            <a:pPr marL="457200" lvl="1" indent="0" algn="l" rtl="0">
              <a:spcBef>
                <a:spcPts val="560"/>
              </a:spcBef>
              <a:spcAft>
                <a:spcPts val="0"/>
              </a:spcAft>
              <a:buClr>
                <a:schemeClr val="dk1"/>
              </a:buClr>
              <a:buSzPts val="2800"/>
              <a:buNone/>
            </a:pPr>
            <a:endParaRPr>
              <a:latin typeface="Arial"/>
              <a:ea typeface="Arial"/>
              <a:cs typeface="Arial"/>
              <a:sym typeface="Arial"/>
            </a:endParaRPr>
          </a:p>
          <a:p>
            <a:pPr marL="457200" lvl="1" indent="0" algn="l" rtl="0">
              <a:spcBef>
                <a:spcPts val="560"/>
              </a:spcBef>
              <a:spcAft>
                <a:spcPts val="0"/>
              </a:spcAft>
              <a:buClr>
                <a:schemeClr val="dk1"/>
              </a:buClr>
              <a:buSzPts val="2800"/>
              <a:buNone/>
            </a:pPr>
            <a:endParaRPr>
              <a:latin typeface="Arial"/>
              <a:ea typeface="Arial"/>
              <a:cs typeface="Arial"/>
              <a:sym typeface="Arial"/>
            </a:endParaRPr>
          </a:p>
          <a:p>
            <a:pPr marL="342900" lvl="0" indent="-139700" algn="l" rtl="0">
              <a:spcBef>
                <a:spcPts val="640"/>
              </a:spcBef>
              <a:spcAft>
                <a:spcPts val="0"/>
              </a:spcAft>
              <a:buClr>
                <a:schemeClr val="dk1"/>
              </a:buClr>
              <a:buSzPts val="3200"/>
              <a:buNone/>
            </a:pPr>
            <a:endParaRPr/>
          </a:p>
        </p:txBody>
      </p:sp>
      <p:sp>
        <p:nvSpPr>
          <p:cNvPr id="402" name="Google Shape;402;p49"/>
          <p:cNvSpPr/>
          <p:nvPr/>
        </p:nvSpPr>
        <p:spPr>
          <a:xfrm>
            <a:off x="3254103" y="5187000"/>
            <a:ext cx="2635800" cy="369300"/>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None/>
            </a:pPr>
            <a:r>
              <a:rPr lang="en-US" sz="1800">
                <a:solidFill>
                  <a:schemeClr val="dk1"/>
                </a:solidFill>
              </a:rPr>
              <a:t>press</a:t>
            </a:r>
            <a:r>
              <a:rPr lang="en-US" sz="1800" b="1">
                <a:solidFill>
                  <a:schemeClr val="dk1"/>
                </a:solidFill>
              </a:rPr>
              <a:t> q</a:t>
            </a:r>
            <a:r>
              <a:rPr lang="en-US" sz="1800" b="0" i="0" u="none" strike="noStrike" cap="none">
                <a:solidFill>
                  <a:schemeClr val="dk1"/>
                </a:solidFill>
                <a:latin typeface="Arial"/>
                <a:ea typeface="Arial"/>
                <a:cs typeface="Arial"/>
                <a:sym typeface="Arial"/>
              </a:rPr>
              <a:t> to exit</a:t>
            </a:r>
            <a:endParaRPr/>
          </a:p>
        </p:txBody>
      </p:sp>
      <p:sp>
        <p:nvSpPr>
          <p:cNvPr id="403" name="Google Shape;403;p49"/>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pic>
        <p:nvPicPr>
          <p:cNvPr id="404" name="Google Shape;404;p49"/>
          <p:cNvPicPr preferRelativeResize="0"/>
          <p:nvPr/>
        </p:nvPicPr>
        <p:blipFill>
          <a:blip r:embed="rId3">
            <a:alphaModFix/>
          </a:blip>
          <a:stretch>
            <a:fillRect/>
          </a:stretch>
        </p:blipFill>
        <p:spPr>
          <a:xfrm>
            <a:off x="2069688" y="2641757"/>
            <a:ext cx="5004634" cy="23128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2"/>
        <p:cNvGrpSpPr/>
        <p:nvPr/>
      </p:nvGrpSpPr>
      <p:grpSpPr>
        <a:xfrm>
          <a:off x="0" y="0"/>
          <a:ext cx="0" cy="0"/>
          <a:chOff x="0" y="0"/>
          <a:chExt cx="0" cy="0"/>
        </a:xfrm>
      </p:grpSpPr>
      <p:sp>
        <p:nvSpPr>
          <p:cNvPr id="120" name="Rectangle 11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Google Shape;113;p16"/>
          <p:cNvSpPr txBox="1">
            <a:spLocks noGrp="1"/>
          </p:cNvSpPr>
          <p:nvPr>
            <p:ph type="title"/>
          </p:nvPr>
        </p:nvSpPr>
        <p:spPr>
          <a:xfrm>
            <a:off x="628650" y="963877"/>
            <a:ext cx="2620771" cy="4930246"/>
          </a:xfrm>
          <a:prstGeom prst="rect">
            <a:avLst/>
          </a:prstGeom>
        </p:spPr>
        <p:txBody>
          <a:bodyPr spcFirstLastPara="1" lIns="91425" tIns="45700" rIns="91425" bIns="45700" anchorCtr="0">
            <a:normAutofit/>
          </a:bodyPr>
          <a:lstStyle/>
          <a:p>
            <a:pPr marL="0" lvl="0" indent="0" algn="r" rtl="0">
              <a:spcBef>
                <a:spcPts val="0"/>
              </a:spcBef>
              <a:spcAft>
                <a:spcPts val="0"/>
              </a:spcAft>
              <a:buNone/>
            </a:pPr>
            <a:r>
              <a:rPr lang="en-US" sz="3700">
                <a:solidFill>
                  <a:schemeClr val="accent1"/>
                </a:solidFill>
              </a:rPr>
              <a:t>Introduction to UNIX Command Line: Learning Objectives</a:t>
            </a:r>
          </a:p>
        </p:txBody>
      </p:sp>
      <p:cxnSp>
        <p:nvCxnSpPr>
          <p:cNvPr id="122" name="Straight Connector 12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4" name="Google Shape;114;p16"/>
          <p:cNvSpPr txBox="1">
            <a:spLocks noGrp="1"/>
          </p:cNvSpPr>
          <p:nvPr>
            <p:ph type="body" idx="1"/>
          </p:nvPr>
        </p:nvSpPr>
        <p:spPr>
          <a:xfrm>
            <a:off x="3732023" y="963877"/>
            <a:ext cx="4783327" cy="4930246"/>
          </a:xfrm>
          <a:prstGeom prst="rect">
            <a:avLst/>
          </a:prstGeom>
        </p:spPr>
        <p:txBody>
          <a:bodyPr spcFirstLastPara="1" lIns="91425" tIns="45700" rIns="91425" bIns="45700" anchor="ctr" anchorCtr="0">
            <a:normAutofit/>
          </a:bodyPr>
          <a:lstStyle/>
          <a:p>
            <a:pPr marL="0" lvl="0" indent="0" rtl="0">
              <a:spcBef>
                <a:spcPts val="360"/>
              </a:spcBef>
              <a:spcAft>
                <a:spcPts val="0"/>
              </a:spcAft>
              <a:buNone/>
            </a:pPr>
            <a:r>
              <a:rPr lang="en-US" sz="2100"/>
              <a:t>By the end of this module, students will be able to:</a:t>
            </a:r>
          </a:p>
          <a:p>
            <a:pPr marL="0" lvl="0" indent="0" rtl="0">
              <a:spcBef>
                <a:spcPts val="360"/>
              </a:spcBef>
              <a:spcAft>
                <a:spcPts val="0"/>
              </a:spcAft>
              <a:buNone/>
            </a:pPr>
            <a:endParaRPr lang="en-US" sz="2100"/>
          </a:p>
          <a:p>
            <a:pPr marL="457200" lvl="0" indent="-406400" rtl="0">
              <a:spcBef>
                <a:spcPts val="360"/>
              </a:spcBef>
              <a:spcAft>
                <a:spcPts val="0"/>
              </a:spcAft>
              <a:buSzPts val="2800"/>
              <a:buChar char="•"/>
            </a:pPr>
            <a:r>
              <a:rPr lang="en-US" sz="2100"/>
              <a:t>Perform the following tasks within the UNIX environment:</a:t>
            </a:r>
          </a:p>
          <a:p>
            <a:pPr marL="914400" lvl="1" indent="-381000" rtl="0">
              <a:spcBef>
                <a:spcPts val="0"/>
              </a:spcBef>
              <a:spcAft>
                <a:spcPts val="0"/>
              </a:spcAft>
              <a:buSzPts val="2400"/>
              <a:buChar char="–"/>
            </a:pPr>
            <a:r>
              <a:rPr lang="en-US" sz="2100"/>
              <a:t>Create a text file </a:t>
            </a:r>
          </a:p>
          <a:p>
            <a:pPr marL="914400" lvl="1" indent="-381000" rtl="0">
              <a:spcBef>
                <a:spcPts val="0"/>
              </a:spcBef>
              <a:spcAft>
                <a:spcPts val="0"/>
              </a:spcAft>
              <a:buSzPts val="2400"/>
              <a:buChar char="–"/>
            </a:pPr>
            <a:r>
              <a:rPr lang="en-US" sz="2100"/>
              <a:t>List and reorder files</a:t>
            </a:r>
          </a:p>
          <a:p>
            <a:pPr marL="914400" lvl="1" indent="-381000" rtl="0">
              <a:spcBef>
                <a:spcPts val="0"/>
              </a:spcBef>
              <a:spcAft>
                <a:spcPts val="0"/>
              </a:spcAft>
              <a:buSzPts val="2400"/>
              <a:buChar char="–"/>
            </a:pPr>
            <a:r>
              <a:rPr lang="en-US" sz="2100"/>
              <a:t>Display, copy, move, and delete directories and files</a:t>
            </a:r>
          </a:p>
          <a:p>
            <a:pPr marL="914400" lvl="1" indent="-381000" rtl="0">
              <a:spcBef>
                <a:spcPts val="0"/>
              </a:spcBef>
              <a:spcAft>
                <a:spcPts val="0"/>
              </a:spcAft>
              <a:buSzPts val="2400"/>
              <a:buChar char="–"/>
            </a:pPr>
            <a:r>
              <a:rPr lang="en-US" sz="2100"/>
              <a:t>Use grep command to search text in the txt files</a:t>
            </a:r>
          </a:p>
          <a:p>
            <a:pPr marL="914400" lvl="1" indent="-381000" rtl="0">
              <a:spcBef>
                <a:spcPts val="0"/>
              </a:spcBef>
              <a:spcAft>
                <a:spcPts val="0"/>
              </a:spcAft>
              <a:buSzPts val="2400"/>
              <a:buChar char="–"/>
            </a:pPr>
            <a:r>
              <a:rPr lang="en-US" sz="2100"/>
              <a:t>Use awk to process tab delimited files</a:t>
            </a:r>
          </a:p>
          <a:p>
            <a:pPr marL="914400" lvl="1" indent="-381000" rtl="0">
              <a:spcBef>
                <a:spcPts val="0"/>
              </a:spcBef>
              <a:spcAft>
                <a:spcPts val="0"/>
              </a:spcAft>
              <a:buSzPts val="2400"/>
              <a:buChar char="–"/>
            </a:pPr>
            <a:r>
              <a:rPr lang="en-US" sz="2100"/>
              <a:t>Use sed to edit text in the txt files</a:t>
            </a:r>
          </a:p>
          <a:p>
            <a:pPr marL="457200" lvl="0" indent="0" rtl="0">
              <a:spcBef>
                <a:spcPts val="360"/>
              </a:spcBef>
              <a:spcAft>
                <a:spcPts val="0"/>
              </a:spcAft>
              <a:buNone/>
            </a:pPr>
            <a:endParaRPr lang="en-US" sz="2100"/>
          </a:p>
        </p:txBody>
      </p:sp>
      <p:sp>
        <p:nvSpPr>
          <p:cNvPr id="115" name="Google Shape;115;p16"/>
          <p:cNvSpPr txBox="1">
            <a:spLocks noGrp="1"/>
          </p:cNvSpPr>
          <p:nvPr>
            <p:ph type="sldNum" idx="12"/>
          </p:nvPr>
        </p:nvSpPr>
        <p:spPr>
          <a:xfrm>
            <a:off x="7928637" y="6033479"/>
            <a:ext cx="586712" cy="365125"/>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sz="900">
                <a:solidFill>
                  <a:schemeClr val="tx1">
                    <a:alpha val="80000"/>
                  </a:schemeClr>
                </a:solidFill>
              </a:rPr>
              <a:pPr marL="0" lvl="0" indent="0" rtl="0">
                <a:spcBef>
                  <a:spcPts val="0"/>
                </a:spcBef>
                <a:spcAft>
                  <a:spcPts val="600"/>
                </a:spcAft>
                <a:buNone/>
              </a:pPr>
              <a:t>4</a:t>
            </a:fld>
            <a:endParaRPr lang="en-US" sz="900">
              <a:solidFill>
                <a:schemeClr val="tx1">
                  <a:alpha val="80000"/>
                </a:schemeClr>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Let’s practice!</a:t>
            </a:r>
            <a:endParaRPr/>
          </a:p>
        </p:txBody>
      </p:sp>
      <p:sp>
        <p:nvSpPr>
          <p:cNvPr id="410" name="Google Shape;410;p50"/>
          <p:cNvSpPr/>
          <p:nvPr/>
        </p:nvSpPr>
        <p:spPr>
          <a:xfrm>
            <a:off x="340073" y="1518300"/>
            <a:ext cx="6002590" cy="369331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[serghei@login3 test]$ </a:t>
            </a:r>
            <a:r>
              <a:rPr lang="en-US" sz="1800" b="1">
                <a:solidFill>
                  <a:schemeClr val="dk1"/>
                </a:solidFill>
                <a:latin typeface="Courier New"/>
                <a:ea typeface="Courier New"/>
                <a:cs typeface="Courier New"/>
                <a:sym typeface="Courier New"/>
              </a:rPr>
              <a:t>less</a:t>
            </a:r>
            <a:r>
              <a:rPr lang="en-US" sz="1800">
                <a:solidFill>
                  <a:schemeClr val="dk1"/>
                </a:solidFill>
                <a:latin typeface="Courier New"/>
                <a:ea typeface="Courier New"/>
                <a:cs typeface="Courier New"/>
                <a:sym typeface="Courier New"/>
              </a:rPr>
              <a:t> large.txt</a:t>
            </a:r>
            <a:endParaRPr sz="1800">
              <a:solidFill>
                <a:schemeClr val="dk1"/>
              </a:solidFill>
              <a:latin typeface="Courier New"/>
              <a:ea typeface="Courier New"/>
              <a:cs typeface="Courier New"/>
              <a:sym typeface="Courier New"/>
            </a:endParaRPr>
          </a:p>
          <a:p>
            <a:pPr marL="0" marR="0" lvl="0" indent="0" algn="l" rtl="0">
              <a:spcBef>
                <a:spcPts val="0"/>
              </a:spcBef>
              <a:spcAft>
                <a:spcPts val="0"/>
              </a:spcAft>
              <a:buNone/>
            </a:pPr>
            <a:endParaRPr sz="18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1</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2</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3</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4</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5</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6</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7</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30</a:t>
            </a:r>
            <a:endParaRPr/>
          </a:p>
          <a:p>
            <a:pPr marL="0" marR="0" lvl="0" indent="0" algn="l" rtl="0">
              <a:spcBef>
                <a:spcPts val="0"/>
              </a:spcBef>
              <a:spcAft>
                <a:spcPts val="0"/>
              </a:spcAft>
              <a:buNone/>
            </a:pPr>
            <a:endParaRPr sz="1800" b="1">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800" b="1">
                <a:solidFill>
                  <a:schemeClr val="dk1"/>
                </a:solidFill>
                <a:latin typeface="Courier New"/>
                <a:ea typeface="Courier New"/>
                <a:cs typeface="Courier New"/>
                <a:sym typeface="Courier New"/>
              </a:rPr>
              <a:t>Try to scroll forward/back  one line/page!</a:t>
            </a:r>
            <a:endParaRPr sz="1800" b="1">
              <a:solidFill>
                <a:schemeClr val="dk1"/>
              </a:solidFill>
              <a:latin typeface="Courier New"/>
              <a:ea typeface="Courier New"/>
              <a:cs typeface="Courier New"/>
              <a:sym typeface="Courier New"/>
            </a:endParaRPr>
          </a:p>
        </p:txBody>
      </p:sp>
      <p:sp>
        <p:nvSpPr>
          <p:cNvPr id="411" name="Google Shape;411;p5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pic>
        <p:nvPicPr>
          <p:cNvPr id="412" name="Google Shape;412;p50"/>
          <p:cNvPicPr preferRelativeResize="0"/>
          <p:nvPr/>
        </p:nvPicPr>
        <p:blipFill>
          <a:blip r:embed="rId3">
            <a:alphaModFix/>
          </a:blip>
          <a:stretch>
            <a:fillRect/>
          </a:stretch>
        </p:blipFill>
        <p:spPr>
          <a:xfrm>
            <a:off x="6932088" y="140130"/>
            <a:ext cx="1945484" cy="1412045"/>
          </a:xfrm>
          <a:prstGeom prst="rect">
            <a:avLst/>
          </a:prstGeom>
          <a:noFill/>
          <a:ln>
            <a:noFill/>
          </a:ln>
        </p:spPr>
      </p:pic>
      <p:pic>
        <p:nvPicPr>
          <p:cNvPr id="413" name="Google Shape;413;p50"/>
          <p:cNvPicPr preferRelativeResize="0"/>
          <p:nvPr/>
        </p:nvPicPr>
        <p:blipFill>
          <a:blip r:embed="rId4">
            <a:alphaModFix/>
          </a:blip>
          <a:stretch>
            <a:fillRect/>
          </a:stretch>
        </p:blipFill>
        <p:spPr>
          <a:xfrm>
            <a:off x="6495063" y="1704575"/>
            <a:ext cx="2496537" cy="310416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7"/>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7" name="Group 106">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6853238"/>
            <a:chOff x="-417513" y="0"/>
            <a:chExt cx="12584114" cy="6853238"/>
          </a:xfrm>
        </p:grpSpPr>
        <p:sp>
          <p:nvSpPr>
            <p:cNvPr id="108"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9"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2"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3"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4"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5"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6"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7"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8"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9"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0"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1"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2"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24"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25"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6"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7"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8"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30" name="Group 129">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108" y="1699589"/>
            <a:ext cx="2755857" cy="3470421"/>
            <a:chOff x="697883" y="1816768"/>
            <a:chExt cx="3674476" cy="3470421"/>
          </a:xfrm>
        </p:grpSpPr>
        <p:sp>
          <p:nvSpPr>
            <p:cNvPr id="131" name="Rectangle 130">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2"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3" name="Rectangle 132">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18" name="Google Shape;418;p51"/>
          <p:cNvSpPr txBox="1">
            <a:spLocks noGrp="1"/>
          </p:cNvSpPr>
          <p:nvPr>
            <p:ph type="title"/>
          </p:nvPr>
        </p:nvSpPr>
        <p:spPr>
          <a:xfrm>
            <a:off x="678657" y="2415322"/>
            <a:ext cx="2588798" cy="2399869"/>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Arial"/>
              <a:buNone/>
            </a:pPr>
            <a:r>
              <a:rPr lang="en-US" sz="3500">
                <a:solidFill>
                  <a:srgbClr val="FFFFFF"/>
                </a:solidFill>
                <a:latin typeface="Arial"/>
                <a:ea typeface="Arial"/>
                <a:cs typeface="Arial"/>
                <a:sym typeface="Arial"/>
              </a:rPr>
              <a:t>Command: head</a:t>
            </a:r>
            <a:endParaRPr lang="en-US" sz="3500">
              <a:solidFill>
                <a:srgbClr val="FFFFFF"/>
              </a:solidFill>
            </a:endParaRPr>
          </a:p>
        </p:txBody>
      </p:sp>
      <p:sp>
        <p:nvSpPr>
          <p:cNvPr id="420" name="Google Shape;420;p51"/>
          <p:cNvSpPr txBox="1">
            <a:spLocks noGrp="1"/>
          </p:cNvSpPr>
          <p:nvPr>
            <p:ph type="sldNum" idx="12"/>
          </p:nvPr>
        </p:nvSpPr>
        <p:spPr>
          <a:xfrm>
            <a:off x="7852410" y="320040"/>
            <a:ext cx="685800" cy="320040"/>
          </a:xfrm>
          <a:prstGeom prst="rect">
            <a:avLst/>
          </a:prstGeom>
        </p:spPr>
        <p:txBody>
          <a:bodyPr spcFirstLastPara="1" lIns="91425" tIns="45700" rIns="91425" bIns="45700" anchorCtr="0">
            <a:normAutofit/>
          </a:bodyPr>
          <a:lstStyle/>
          <a:p>
            <a:pPr marL="0" lvl="0" indent="0" rtl="0">
              <a:spcBef>
                <a:spcPts val="0"/>
              </a:spcBef>
              <a:spcAft>
                <a:spcPts val="600"/>
              </a:spcAft>
              <a:buClr>
                <a:srgbClr val="000000"/>
              </a:buClr>
              <a:buFont typeface="Arial"/>
              <a:buNone/>
            </a:pPr>
            <a:fld id="{00000000-1234-1234-1234-123412341234}" type="slidenum">
              <a:rPr lang="en-US" sz="1000">
                <a:solidFill>
                  <a:schemeClr val="tx1">
                    <a:lumMod val="50000"/>
                    <a:lumOff val="50000"/>
                  </a:schemeClr>
                </a:solidFill>
              </a:rPr>
              <a:pPr marL="0" lvl="0" indent="0" rtl="0">
                <a:spcBef>
                  <a:spcPts val="0"/>
                </a:spcBef>
                <a:spcAft>
                  <a:spcPts val="600"/>
                </a:spcAft>
                <a:buClr>
                  <a:srgbClr val="000000"/>
                </a:buClr>
                <a:buFont typeface="Arial"/>
                <a:buNone/>
              </a:pPr>
              <a:t>41</a:t>
            </a:fld>
            <a:endParaRPr lang="en-US" sz="1000">
              <a:solidFill>
                <a:schemeClr val="tx1">
                  <a:lumMod val="50000"/>
                  <a:lumOff val="50000"/>
                </a:schemeClr>
              </a:solidFill>
            </a:endParaRPr>
          </a:p>
        </p:txBody>
      </p:sp>
      <p:sp>
        <p:nvSpPr>
          <p:cNvPr id="419" name="Google Shape;419;p51"/>
          <p:cNvSpPr txBox="1">
            <a:spLocks noGrp="1"/>
          </p:cNvSpPr>
          <p:nvPr>
            <p:ph type="body" idx="1"/>
          </p:nvPr>
        </p:nvSpPr>
        <p:spPr>
          <a:xfrm>
            <a:off x="3840480" y="804672"/>
            <a:ext cx="4711446" cy="5248656"/>
          </a:xfrm>
          <a:prstGeom prst="rect">
            <a:avLst/>
          </a:prstGeom>
        </p:spPr>
        <p:txBody>
          <a:bodyPr spcFirstLastPara="1" lIns="91425" tIns="45700" rIns="91425" bIns="45700" anchor="ctr" anchorCtr="0">
            <a:normAutofit/>
          </a:bodyPr>
          <a:lstStyle/>
          <a:p>
            <a:pPr marL="342900" lvl="0" indent="-342900" rtl="0">
              <a:spcBef>
                <a:spcPts val="0"/>
              </a:spcBef>
              <a:spcAft>
                <a:spcPts val="0"/>
              </a:spcAft>
              <a:buClr>
                <a:schemeClr val="dk1"/>
              </a:buClr>
              <a:buSzPts val="3200"/>
              <a:buChar char="•"/>
            </a:pPr>
            <a:r>
              <a:rPr lang="en-US" sz="1700">
                <a:latin typeface="Arial"/>
                <a:ea typeface="Arial"/>
                <a:cs typeface="Arial"/>
                <a:sym typeface="Arial"/>
              </a:rPr>
              <a:t>displays the top part of a file</a:t>
            </a:r>
            <a:endParaRPr lang="en-US" sz="1700"/>
          </a:p>
          <a:p>
            <a:pPr marL="0" lvl="0" indent="0" rtl="0">
              <a:spcBef>
                <a:spcPts val="640"/>
              </a:spcBef>
              <a:spcAft>
                <a:spcPts val="0"/>
              </a:spcAft>
              <a:buClr>
                <a:schemeClr val="dk1"/>
              </a:buClr>
              <a:buSzPts val="3200"/>
              <a:buNone/>
            </a:pPr>
            <a:endParaRPr lang="en-US" sz="1700">
              <a:latin typeface="Arial"/>
              <a:ea typeface="Arial"/>
              <a:cs typeface="Arial"/>
              <a:sym typeface="Arial"/>
            </a:endParaRPr>
          </a:p>
          <a:p>
            <a:pPr marL="0" lvl="0" indent="0" rtl="0">
              <a:spcBef>
                <a:spcPts val="640"/>
              </a:spcBef>
              <a:spcAft>
                <a:spcPts val="0"/>
              </a:spcAft>
              <a:buClr>
                <a:schemeClr val="dk1"/>
              </a:buClr>
              <a:buSzPts val="3200"/>
              <a:buNone/>
            </a:pPr>
            <a:r>
              <a:rPr lang="en-US" sz="1700">
                <a:latin typeface="Arial"/>
                <a:ea typeface="Arial"/>
                <a:cs typeface="Arial"/>
                <a:sym typeface="Arial"/>
              </a:rPr>
              <a:t>by default it shows the first 10 lines</a:t>
            </a:r>
            <a:endParaRPr lang="en-US" sz="1700"/>
          </a:p>
          <a:p>
            <a:pPr marL="742950" lvl="1" indent="-285750" rtl="0">
              <a:spcBef>
                <a:spcPts val="560"/>
              </a:spcBef>
              <a:spcAft>
                <a:spcPts val="0"/>
              </a:spcAft>
              <a:buClr>
                <a:schemeClr val="dk1"/>
              </a:buClr>
              <a:buSzPts val="2800"/>
              <a:buChar char="–"/>
            </a:pPr>
            <a:r>
              <a:rPr lang="en-US" sz="1700">
                <a:latin typeface="Arial"/>
                <a:ea typeface="Arial"/>
                <a:cs typeface="Arial"/>
                <a:sym typeface="Arial"/>
              </a:rPr>
              <a:t> 	</a:t>
            </a:r>
            <a:r>
              <a:rPr lang="en-US" sz="1700" b="1">
                <a:latin typeface="Arial"/>
                <a:ea typeface="Arial"/>
                <a:cs typeface="Arial"/>
                <a:sym typeface="Arial"/>
              </a:rPr>
              <a:t>-n</a:t>
            </a:r>
            <a:r>
              <a:rPr lang="en-US" sz="1700">
                <a:latin typeface="Arial"/>
                <a:ea typeface="Arial"/>
                <a:cs typeface="Arial"/>
                <a:sym typeface="Arial"/>
              </a:rPr>
              <a:t> option allows you to change that </a:t>
            </a:r>
            <a:endParaRPr lang="en-US" sz="17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4"/>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4" name="Group 113">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6853238"/>
            <a:chOff x="-417513" y="0"/>
            <a:chExt cx="12584114" cy="6853238"/>
          </a:xfrm>
        </p:grpSpPr>
        <p:sp>
          <p:nvSpPr>
            <p:cNvPr id="115"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6"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7"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8"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9"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0"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1"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2"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4"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5"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6"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7"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8"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9"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0"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31"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32"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4"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5"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37" name="Group 136">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108" y="1699589"/>
            <a:ext cx="2755857" cy="3470421"/>
            <a:chOff x="697883" y="1816768"/>
            <a:chExt cx="3674476" cy="3470421"/>
          </a:xfrm>
        </p:grpSpPr>
        <p:sp>
          <p:nvSpPr>
            <p:cNvPr id="138" name="Rectangle 137">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9"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Rectangle 139">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25" name="Google Shape;425;p52"/>
          <p:cNvSpPr txBox="1">
            <a:spLocks noGrp="1"/>
          </p:cNvSpPr>
          <p:nvPr>
            <p:ph type="title"/>
          </p:nvPr>
        </p:nvSpPr>
        <p:spPr>
          <a:xfrm>
            <a:off x="678657" y="2415322"/>
            <a:ext cx="2588798" cy="2399869"/>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Arial"/>
              <a:buNone/>
            </a:pPr>
            <a:r>
              <a:rPr lang="en-US" sz="3500">
                <a:solidFill>
                  <a:srgbClr val="FFFFFF"/>
                </a:solidFill>
                <a:latin typeface="Arial"/>
                <a:ea typeface="Arial"/>
                <a:cs typeface="Arial"/>
                <a:sym typeface="Arial"/>
              </a:rPr>
              <a:t>Command: tail</a:t>
            </a:r>
            <a:endParaRPr lang="en-US" sz="3500">
              <a:solidFill>
                <a:srgbClr val="FFFFFF"/>
              </a:solidFill>
            </a:endParaRPr>
          </a:p>
        </p:txBody>
      </p:sp>
      <p:sp>
        <p:nvSpPr>
          <p:cNvPr id="427" name="Google Shape;427;p52"/>
          <p:cNvSpPr txBox="1">
            <a:spLocks noGrp="1"/>
          </p:cNvSpPr>
          <p:nvPr>
            <p:ph type="sldNum" idx="12"/>
          </p:nvPr>
        </p:nvSpPr>
        <p:spPr>
          <a:xfrm>
            <a:off x="7852410" y="320040"/>
            <a:ext cx="685800" cy="320040"/>
          </a:xfrm>
          <a:prstGeom prst="rect">
            <a:avLst/>
          </a:prstGeom>
        </p:spPr>
        <p:txBody>
          <a:bodyPr spcFirstLastPara="1" lIns="91425" tIns="45700" rIns="91425" bIns="45700" anchorCtr="0">
            <a:normAutofit/>
          </a:bodyPr>
          <a:lstStyle/>
          <a:p>
            <a:pPr marL="0" lvl="0" indent="0" rtl="0">
              <a:spcBef>
                <a:spcPts val="0"/>
              </a:spcBef>
              <a:spcAft>
                <a:spcPts val="600"/>
              </a:spcAft>
              <a:buClr>
                <a:srgbClr val="000000"/>
              </a:buClr>
              <a:buFont typeface="Arial"/>
              <a:buNone/>
            </a:pPr>
            <a:fld id="{00000000-1234-1234-1234-123412341234}" type="slidenum">
              <a:rPr lang="en-US" sz="1000">
                <a:solidFill>
                  <a:schemeClr val="tx1">
                    <a:lumMod val="50000"/>
                    <a:lumOff val="50000"/>
                  </a:schemeClr>
                </a:solidFill>
              </a:rPr>
              <a:pPr marL="0" lvl="0" indent="0" rtl="0">
                <a:spcBef>
                  <a:spcPts val="0"/>
                </a:spcBef>
                <a:spcAft>
                  <a:spcPts val="600"/>
                </a:spcAft>
                <a:buClr>
                  <a:srgbClr val="000000"/>
                </a:buClr>
                <a:buFont typeface="Arial"/>
                <a:buNone/>
              </a:pPr>
              <a:t>42</a:t>
            </a:fld>
            <a:endParaRPr lang="en-US" sz="1000">
              <a:solidFill>
                <a:schemeClr val="tx1">
                  <a:lumMod val="50000"/>
                  <a:lumOff val="50000"/>
                </a:schemeClr>
              </a:solidFill>
            </a:endParaRPr>
          </a:p>
        </p:txBody>
      </p:sp>
      <p:sp>
        <p:nvSpPr>
          <p:cNvPr id="426" name="Google Shape;426;p52"/>
          <p:cNvSpPr txBox="1">
            <a:spLocks noGrp="1"/>
          </p:cNvSpPr>
          <p:nvPr>
            <p:ph type="body" idx="1"/>
          </p:nvPr>
        </p:nvSpPr>
        <p:spPr>
          <a:xfrm>
            <a:off x="3840480" y="804672"/>
            <a:ext cx="4711446" cy="5248656"/>
          </a:xfrm>
          <a:prstGeom prst="rect">
            <a:avLst/>
          </a:prstGeom>
        </p:spPr>
        <p:txBody>
          <a:bodyPr spcFirstLastPara="1" lIns="91425" tIns="45700" rIns="91425" bIns="45700" anchor="ctr" anchorCtr="0">
            <a:normAutofit/>
          </a:bodyPr>
          <a:lstStyle/>
          <a:p>
            <a:pPr marL="342900" lvl="0" indent="-342900" rtl="0">
              <a:spcBef>
                <a:spcPts val="0"/>
              </a:spcBef>
              <a:spcAft>
                <a:spcPts val="600"/>
              </a:spcAft>
              <a:buClr>
                <a:schemeClr val="dk1"/>
              </a:buClr>
              <a:buSzPts val="3200"/>
              <a:buChar char="•"/>
            </a:pPr>
            <a:r>
              <a:rPr lang="en-US" sz="1700">
                <a:latin typeface="Arial"/>
                <a:ea typeface="Arial"/>
                <a:cs typeface="Arial"/>
                <a:sym typeface="Arial"/>
              </a:rPr>
              <a:t>Same as head, but shows the last lines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1"/>
        <p:cNvGrpSpPr/>
        <p:nvPr/>
      </p:nvGrpSpPr>
      <p:grpSpPr>
        <a:xfrm>
          <a:off x="0" y="0"/>
          <a:ext cx="0" cy="0"/>
          <a:chOff x="0" y="0"/>
          <a:chExt cx="0" cy="0"/>
        </a:xfrm>
      </p:grpSpPr>
      <p:sp>
        <p:nvSpPr>
          <p:cNvPr id="432" name="Google Shape;432;p53"/>
          <p:cNvSpPr txBox="1">
            <a:spLocks noGrp="1"/>
          </p:cNvSpPr>
          <p:nvPr>
            <p:ph type="title"/>
          </p:nvPr>
        </p:nvSpPr>
        <p:spPr>
          <a:xfrm>
            <a:off x="840699" y="687480"/>
            <a:ext cx="5605629" cy="994172"/>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sz="3850"/>
              <a:t>Let’s practice!</a:t>
            </a:r>
          </a:p>
        </p:txBody>
      </p:sp>
      <p:sp>
        <p:nvSpPr>
          <p:cNvPr id="433" name="Google Shape;433;p53"/>
          <p:cNvSpPr txBox="1">
            <a:spLocks noGrp="1"/>
          </p:cNvSpPr>
          <p:nvPr>
            <p:ph type="body" idx="1"/>
          </p:nvPr>
        </p:nvSpPr>
        <p:spPr>
          <a:xfrm>
            <a:off x="852321" y="2227943"/>
            <a:ext cx="5033221" cy="3788227"/>
          </a:xfrm>
          <a:prstGeom prst="rect">
            <a:avLst/>
          </a:prstGeom>
        </p:spPr>
        <p:txBody>
          <a:bodyPr spcFirstLastPara="1" lIns="91425" tIns="45700" rIns="91425" bIns="45700" anchor="ctr" anchorCtr="0">
            <a:normAutofit/>
          </a:bodyPr>
          <a:lstStyle/>
          <a:p>
            <a:pPr marL="0" lvl="0" indent="0" rtl="0">
              <a:lnSpc>
                <a:spcPct val="90000"/>
              </a:lnSpc>
              <a:spcBef>
                <a:spcPts val="0"/>
              </a:spcBef>
              <a:spcAft>
                <a:spcPts val="0"/>
              </a:spcAft>
              <a:buClr>
                <a:schemeClr val="dk1"/>
              </a:buClr>
              <a:buSzPts val="1800"/>
              <a:buNone/>
            </a:pPr>
            <a:r>
              <a:rPr lang="en-US" sz="1300" b="1" dirty="0">
                <a:latin typeface="Courier New"/>
                <a:ea typeface="Courier New"/>
                <a:cs typeface="Courier New"/>
                <a:sym typeface="Courier New"/>
              </a:rPr>
              <a:t>head </a:t>
            </a:r>
            <a:r>
              <a:rPr lang="en-US" sz="1300" b="1" dirty="0" err="1">
                <a:latin typeface="Courier New"/>
                <a:ea typeface="Courier New"/>
                <a:cs typeface="Courier New"/>
                <a:sym typeface="Courier New"/>
              </a:rPr>
              <a:t>large.txt</a:t>
            </a:r>
            <a:r>
              <a:rPr lang="en-US" sz="1300" b="1" dirty="0">
                <a:latin typeface="Courier New"/>
                <a:ea typeface="Courier New"/>
                <a:cs typeface="Courier New"/>
                <a:sym typeface="Courier New"/>
              </a:rPr>
              <a:t> </a:t>
            </a:r>
            <a:endParaRPr lang="en-US" sz="1300" dirty="0"/>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1</a:t>
            </a:r>
            <a:endParaRPr lang="en-US" sz="1300" dirty="0"/>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2</a:t>
            </a:r>
            <a:endParaRPr lang="en-US" sz="1300" dirty="0"/>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a:t>
            </a:r>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9</a:t>
            </a:r>
            <a:endParaRPr lang="en-US" sz="1300" dirty="0"/>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10</a:t>
            </a:r>
            <a:endParaRPr lang="en-US" sz="1300" dirty="0"/>
          </a:p>
          <a:p>
            <a:pPr marL="0" lvl="0" indent="0" rtl="0">
              <a:lnSpc>
                <a:spcPct val="90000"/>
              </a:lnSpc>
              <a:spcBef>
                <a:spcPts val="360"/>
              </a:spcBef>
              <a:spcAft>
                <a:spcPts val="0"/>
              </a:spcAft>
              <a:buClr>
                <a:schemeClr val="dk1"/>
              </a:buClr>
              <a:buSzPts val="1800"/>
              <a:buNone/>
            </a:pPr>
            <a:r>
              <a:rPr lang="en-US" sz="1300" b="1" dirty="0">
                <a:latin typeface="Courier New"/>
                <a:ea typeface="Courier New"/>
                <a:cs typeface="Courier New"/>
                <a:sym typeface="Courier New"/>
              </a:rPr>
              <a:t>tail </a:t>
            </a:r>
            <a:r>
              <a:rPr lang="en-US" sz="1300" b="1" dirty="0" err="1">
                <a:latin typeface="Courier New"/>
                <a:ea typeface="Courier New"/>
                <a:cs typeface="Courier New"/>
                <a:sym typeface="Courier New"/>
              </a:rPr>
              <a:t>large.txt</a:t>
            </a:r>
            <a:r>
              <a:rPr lang="en-US" sz="1300" dirty="0">
                <a:latin typeface="Courier New"/>
                <a:ea typeface="Courier New"/>
                <a:cs typeface="Courier New"/>
                <a:sym typeface="Courier New"/>
              </a:rPr>
              <a:t> </a:t>
            </a:r>
            <a:endParaRPr lang="en-US" sz="1300" dirty="0"/>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21</a:t>
            </a:r>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22</a:t>
            </a:r>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a:t>
            </a:r>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30</a:t>
            </a:r>
            <a:endParaRPr lang="en-US" sz="1300" dirty="0"/>
          </a:p>
          <a:p>
            <a:pPr marL="0" lvl="0" indent="0" rtl="0">
              <a:lnSpc>
                <a:spcPct val="90000"/>
              </a:lnSpc>
              <a:spcBef>
                <a:spcPts val="360"/>
              </a:spcBef>
              <a:spcAft>
                <a:spcPts val="0"/>
              </a:spcAft>
              <a:buClr>
                <a:schemeClr val="dk1"/>
              </a:buClr>
              <a:buSzPts val="1800"/>
              <a:buNone/>
            </a:pPr>
            <a:r>
              <a:rPr lang="en-US" sz="1300" b="1" dirty="0">
                <a:latin typeface="Courier New"/>
                <a:ea typeface="Courier New"/>
                <a:cs typeface="Courier New"/>
                <a:sym typeface="Courier New"/>
              </a:rPr>
              <a:t>tail -n 3 </a:t>
            </a:r>
            <a:r>
              <a:rPr lang="en-US" sz="1300" b="1" dirty="0" err="1">
                <a:latin typeface="Courier New"/>
                <a:ea typeface="Courier New"/>
                <a:cs typeface="Courier New"/>
                <a:sym typeface="Courier New"/>
              </a:rPr>
              <a:t>large.txt</a:t>
            </a:r>
            <a:r>
              <a:rPr lang="en-US" sz="1300" b="1" dirty="0">
                <a:latin typeface="Courier New"/>
                <a:ea typeface="Courier New"/>
                <a:cs typeface="Courier New"/>
                <a:sym typeface="Courier New"/>
              </a:rPr>
              <a:t> </a:t>
            </a:r>
            <a:endParaRPr lang="en-US" sz="1300" dirty="0"/>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28</a:t>
            </a:r>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29</a:t>
            </a:r>
          </a:p>
          <a:p>
            <a:pPr marL="0" lvl="0" indent="0" rtl="0">
              <a:lnSpc>
                <a:spcPct val="90000"/>
              </a:lnSpc>
              <a:spcBef>
                <a:spcPts val="360"/>
              </a:spcBef>
              <a:spcAft>
                <a:spcPts val="0"/>
              </a:spcAft>
              <a:buClr>
                <a:schemeClr val="dk1"/>
              </a:buClr>
              <a:buSzPts val="1800"/>
              <a:buNone/>
            </a:pPr>
            <a:r>
              <a:rPr lang="en-US" sz="1300" dirty="0">
                <a:latin typeface="Courier New"/>
                <a:ea typeface="Courier New"/>
                <a:cs typeface="Courier New"/>
                <a:sym typeface="Courier New"/>
              </a:rPr>
              <a:t>30</a:t>
            </a:r>
          </a:p>
        </p:txBody>
      </p:sp>
      <p:sp>
        <p:nvSpPr>
          <p:cNvPr id="120" name="Rectangle 11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rgbClr val="B1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Oval 12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rgbClr val="F5A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5" name="Google Shape;435;p53"/>
          <p:cNvPicPr preferRelativeResize="0"/>
          <p:nvPr/>
        </p:nvPicPr>
        <p:blipFill>
          <a:blip r:embed="rId3"/>
          <a:stretch>
            <a:fillRect/>
          </a:stretch>
        </p:blipFill>
        <p:spPr>
          <a:xfrm>
            <a:off x="6465356" y="2906060"/>
            <a:ext cx="1462672" cy="1061616"/>
          </a:xfrm>
          <a:prstGeom prst="rect">
            <a:avLst/>
          </a:prstGeom>
          <a:noFill/>
        </p:spPr>
      </p:pic>
      <p:sp>
        <p:nvSpPr>
          <p:cNvPr id="434" name="Google Shape;434;p53"/>
          <p:cNvSpPr txBox="1">
            <a:spLocks noGrp="1"/>
          </p:cNvSpPr>
          <p:nvPr>
            <p:ph type="sldNum" idx="12"/>
          </p:nvPr>
        </p:nvSpPr>
        <p:spPr>
          <a:xfrm>
            <a:off x="7576075" y="6415760"/>
            <a:ext cx="759278"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US" sz="700">
                <a:solidFill>
                  <a:srgbClr val="FFFFFF"/>
                </a:solidFill>
              </a:rPr>
              <a:pPr marL="0" lvl="0" indent="0" rtl="0">
                <a:lnSpc>
                  <a:spcPct val="90000"/>
                </a:lnSpc>
                <a:spcBef>
                  <a:spcPts val="0"/>
                </a:spcBef>
                <a:spcAft>
                  <a:spcPts val="600"/>
                </a:spcAft>
                <a:buClr>
                  <a:srgbClr val="000000"/>
                </a:buClr>
                <a:buFont typeface="Arial"/>
                <a:buNone/>
              </a:pPr>
              <a:t>43</a:t>
            </a:fld>
            <a:endParaRPr lang="en-US" sz="7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File Commands</a:t>
            </a:r>
            <a:endParaRPr/>
          </a:p>
        </p:txBody>
      </p:sp>
      <p:sp>
        <p:nvSpPr>
          <p:cNvPr id="442" name="Google Shape;442;p54"/>
          <p:cNvSpPr txBox="1">
            <a:spLocks noGrp="1"/>
          </p:cNvSpPr>
          <p:nvPr>
            <p:ph type="body" idx="1"/>
          </p:nvPr>
        </p:nvSpPr>
        <p:spPr>
          <a:xfrm>
            <a:off x="457200" y="2165685"/>
            <a:ext cx="8229600" cy="3960478"/>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latin typeface="Calibri"/>
                <a:ea typeface="Calibri"/>
                <a:cs typeface="Calibri"/>
                <a:sym typeface="Calibri"/>
              </a:rPr>
              <a:t>Copying a file: </a:t>
            </a:r>
            <a:r>
              <a:rPr lang="en-US" b="1">
                <a:latin typeface="Calibri"/>
                <a:ea typeface="Calibri"/>
                <a:cs typeface="Calibri"/>
                <a:sym typeface="Calibri"/>
              </a:rPr>
              <a:t>cp</a:t>
            </a:r>
            <a:endParaRPr b="1">
              <a:latin typeface="Calibri"/>
              <a:ea typeface="Calibri"/>
              <a:cs typeface="Calibri"/>
              <a:sym typeface="Calibri"/>
            </a:endParaRPr>
          </a:p>
          <a:p>
            <a:pPr marL="342900" lvl="0" indent="-254000" algn="l" rtl="0">
              <a:spcBef>
                <a:spcPts val="0"/>
              </a:spcBef>
              <a:spcAft>
                <a:spcPts val="0"/>
              </a:spcAft>
              <a:buSzPts val="1800"/>
              <a:buChar char="•"/>
            </a:pPr>
            <a:endParaRPr b="1"/>
          </a:p>
          <a:p>
            <a:pPr marL="342900" lvl="0" indent="-342900" algn="l" rtl="0">
              <a:spcBef>
                <a:spcPts val="640"/>
              </a:spcBef>
              <a:spcAft>
                <a:spcPts val="0"/>
              </a:spcAft>
              <a:buClr>
                <a:schemeClr val="dk1"/>
              </a:buClr>
              <a:buSzPts val="3200"/>
              <a:buChar char="•"/>
            </a:pPr>
            <a:r>
              <a:rPr lang="en-US">
                <a:latin typeface="Calibri"/>
                <a:ea typeface="Calibri"/>
                <a:cs typeface="Calibri"/>
                <a:sym typeface="Calibri"/>
              </a:rPr>
              <a:t>Move or rename a file: </a:t>
            </a:r>
            <a:r>
              <a:rPr lang="en-US" b="1">
                <a:latin typeface="Calibri"/>
                <a:ea typeface="Calibri"/>
                <a:cs typeface="Calibri"/>
                <a:sym typeface="Calibri"/>
              </a:rPr>
              <a:t>mv</a:t>
            </a:r>
            <a:endParaRPr b="1">
              <a:latin typeface="Calibri"/>
              <a:ea typeface="Calibri"/>
              <a:cs typeface="Calibri"/>
              <a:sym typeface="Calibri"/>
            </a:endParaRPr>
          </a:p>
          <a:p>
            <a:pPr marL="342900" lvl="0" indent="-254000" algn="l" rtl="0">
              <a:spcBef>
                <a:spcPts val="640"/>
              </a:spcBef>
              <a:spcAft>
                <a:spcPts val="0"/>
              </a:spcAft>
              <a:buSzPts val="1800"/>
              <a:buChar char="•"/>
            </a:pPr>
            <a:endParaRPr b="1"/>
          </a:p>
          <a:p>
            <a:pPr marL="342900" lvl="0" indent="-342900" algn="l" rtl="0">
              <a:spcBef>
                <a:spcPts val="640"/>
              </a:spcBef>
              <a:spcAft>
                <a:spcPts val="0"/>
              </a:spcAft>
              <a:buClr>
                <a:schemeClr val="dk1"/>
              </a:buClr>
              <a:buSzPts val="3200"/>
              <a:buChar char="•"/>
            </a:pPr>
            <a:r>
              <a:rPr lang="en-US">
                <a:latin typeface="Calibri"/>
                <a:ea typeface="Calibri"/>
                <a:cs typeface="Calibri"/>
                <a:sym typeface="Calibri"/>
              </a:rPr>
              <a:t>Remove a file: </a:t>
            </a:r>
            <a:r>
              <a:rPr lang="en-US" b="1">
                <a:latin typeface="Calibri"/>
                <a:ea typeface="Calibri"/>
                <a:cs typeface="Calibri"/>
                <a:sym typeface="Calibri"/>
              </a:rPr>
              <a:t>rm</a:t>
            </a:r>
            <a:endParaRPr b="1">
              <a:latin typeface="Calibri"/>
              <a:ea typeface="Calibri"/>
              <a:cs typeface="Calibri"/>
              <a:sym typeface="Calibri"/>
            </a:endParaRPr>
          </a:p>
          <a:p>
            <a:pPr marL="342900" lvl="0" indent="-139700" algn="l" rtl="0">
              <a:spcBef>
                <a:spcPts val="640"/>
              </a:spcBef>
              <a:spcAft>
                <a:spcPts val="0"/>
              </a:spcAft>
              <a:buClr>
                <a:schemeClr val="dk1"/>
              </a:buClr>
              <a:buSzPts val="3200"/>
              <a:buNone/>
            </a:pPr>
            <a:endParaRPr>
              <a:latin typeface="Calibri"/>
              <a:ea typeface="Calibri"/>
              <a:cs typeface="Calibri"/>
              <a:sym typeface="Calibri"/>
            </a:endParaRPr>
          </a:p>
        </p:txBody>
      </p:sp>
      <p:sp>
        <p:nvSpPr>
          <p:cNvPr id="443" name="Google Shape;443;p54"/>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pic>
        <p:nvPicPr>
          <p:cNvPr id="444" name="Google Shape;444;p54"/>
          <p:cNvPicPr preferRelativeResize="0"/>
          <p:nvPr/>
        </p:nvPicPr>
        <p:blipFill>
          <a:blip r:embed="rId3">
            <a:alphaModFix/>
          </a:blip>
          <a:stretch>
            <a:fillRect/>
          </a:stretch>
        </p:blipFill>
        <p:spPr>
          <a:xfrm>
            <a:off x="3838775" y="1956988"/>
            <a:ext cx="2133600" cy="1167962"/>
          </a:xfrm>
          <a:prstGeom prst="rect">
            <a:avLst/>
          </a:prstGeom>
          <a:noFill/>
          <a:ln>
            <a:noFill/>
          </a:ln>
        </p:spPr>
      </p:pic>
      <p:pic>
        <p:nvPicPr>
          <p:cNvPr id="445" name="Google Shape;445;p54"/>
          <p:cNvPicPr preferRelativeResize="0"/>
          <p:nvPr/>
        </p:nvPicPr>
        <p:blipFill>
          <a:blip r:embed="rId4">
            <a:alphaModFix/>
          </a:blip>
          <a:stretch>
            <a:fillRect/>
          </a:stretch>
        </p:blipFill>
        <p:spPr>
          <a:xfrm>
            <a:off x="5344650" y="3042375"/>
            <a:ext cx="1529149" cy="1143000"/>
          </a:xfrm>
          <a:prstGeom prst="rect">
            <a:avLst/>
          </a:prstGeom>
          <a:noFill/>
          <a:ln>
            <a:noFill/>
          </a:ln>
        </p:spPr>
      </p:pic>
      <p:pic>
        <p:nvPicPr>
          <p:cNvPr id="446" name="Google Shape;446;p54"/>
          <p:cNvPicPr preferRelativeResize="0"/>
          <p:nvPr/>
        </p:nvPicPr>
        <p:blipFill>
          <a:blip r:embed="rId5">
            <a:alphaModFix/>
          </a:blip>
          <a:stretch>
            <a:fillRect/>
          </a:stretch>
        </p:blipFill>
        <p:spPr>
          <a:xfrm>
            <a:off x="4103788" y="4167450"/>
            <a:ext cx="936427" cy="821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0"/>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6" name="Group 75">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134" y="0"/>
            <a:ext cx="9438087" cy="6853238"/>
            <a:chOff x="-417513" y="0"/>
            <a:chExt cx="12584114" cy="6853238"/>
          </a:xfrm>
        </p:grpSpPr>
        <p:sp>
          <p:nvSpPr>
            <p:cNvPr id="77"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4"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9" name="Group 98">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108" y="1699589"/>
            <a:ext cx="2755857" cy="3470421"/>
            <a:chOff x="697883" y="1816768"/>
            <a:chExt cx="3674476" cy="3470421"/>
          </a:xfrm>
        </p:grpSpPr>
        <p:sp>
          <p:nvSpPr>
            <p:cNvPr id="100" name="Rectangle 99">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 name="Rectangle 101">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51" name="Google Shape;451;p55"/>
          <p:cNvSpPr txBox="1">
            <a:spLocks noGrp="1"/>
          </p:cNvSpPr>
          <p:nvPr>
            <p:ph type="title"/>
          </p:nvPr>
        </p:nvSpPr>
        <p:spPr>
          <a:xfrm>
            <a:off x="678657" y="2415322"/>
            <a:ext cx="2588798" cy="2399869"/>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sz="3500">
                <a:solidFill>
                  <a:srgbClr val="FFFFFF"/>
                </a:solidFill>
              </a:rPr>
              <a:t>Copy</a:t>
            </a:r>
          </a:p>
        </p:txBody>
      </p:sp>
      <p:sp>
        <p:nvSpPr>
          <p:cNvPr id="453" name="Google Shape;453;p55"/>
          <p:cNvSpPr txBox="1">
            <a:spLocks noGrp="1"/>
          </p:cNvSpPr>
          <p:nvPr>
            <p:ph type="sldNum" idx="12"/>
          </p:nvPr>
        </p:nvSpPr>
        <p:spPr>
          <a:xfrm>
            <a:off x="7852410" y="320040"/>
            <a:ext cx="685800" cy="320040"/>
          </a:xfrm>
          <a:prstGeom prst="rect">
            <a:avLst/>
          </a:prstGeom>
        </p:spPr>
        <p:txBody>
          <a:bodyPr spcFirstLastPara="1" lIns="91425" tIns="45700" rIns="91425" bIns="45700" anchorCtr="0">
            <a:normAutofit/>
          </a:bodyPr>
          <a:lstStyle/>
          <a:p>
            <a:pPr marL="0" lvl="0" indent="0" rtl="0">
              <a:spcBef>
                <a:spcPts val="0"/>
              </a:spcBef>
              <a:spcAft>
                <a:spcPts val="600"/>
              </a:spcAft>
              <a:buClr>
                <a:srgbClr val="000000"/>
              </a:buClr>
              <a:buFont typeface="Arial"/>
              <a:buNone/>
            </a:pPr>
            <a:fld id="{00000000-1234-1234-1234-123412341234}" type="slidenum">
              <a:rPr lang="en-US" sz="1000">
                <a:solidFill>
                  <a:schemeClr val="tx1">
                    <a:lumMod val="50000"/>
                    <a:lumOff val="50000"/>
                  </a:schemeClr>
                </a:solidFill>
              </a:rPr>
              <a:pPr marL="0" lvl="0" indent="0" rtl="0">
                <a:spcBef>
                  <a:spcPts val="0"/>
                </a:spcBef>
                <a:spcAft>
                  <a:spcPts val="600"/>
                </a:spcAft>
                <a:buClr>
                  <a:srgbClr val="000000"/>
                </a:buClr>
                <a:buFont typeface="Arial"/>
                <a:buNone/>
              </a:pPr>
              <a:t>45</a:t>
            </a:fld>
            <a:endParaRPr lang="en-US" sz="1000">
              <a:solidFill>
                <a:schemeClr val="tx1">
                  <a:lumMod val="50000"/>
                  <a:lumOff val="50000"/>
                </a:schemeClr>
              </a:solidFill>
            </a:endParaRPr>
          </a:p>
        </p:txBody>
      </p:sp>
      <p:sp>
        <p:nvSpPr>
          <p:cNvPr id="452" name="Google Shape;452;p55"/>
          <p:cNvSpPr txBox="1">
            <a:spLocks noGrp="1"/>
          </p:cNvSpPr>
          <p:nvPr>
            <p:ph type="body" idx="1"/>
          </p:nvPr>
        </p:nvSpPr>
        <p:spPr>
          <a:xfrm>
            <a:off x="3840480" y="804672"/>
            <a:ext cx="4711446" cy="5248656"/>
          </a:xfrm>
          <a:prstGeom prst="rect">
            <a:avLst/>
          </a:prstGeom>
        </p:spPr>
        <p:txBody>
          <a:bodyPr spcFirstLastPara="1" lIns="91425" tIns="45700" rIns="91425" bIns="45700" anchor="ctr" anchorCtr="0">
            <a:normAutofit/>
          </a:bodyPr>
          <a:lstStyle/>
          <a:p>
            <a:pPr marL="0" lvl="0" indent="0" rtl="0">
              <a:spcBef>
                <a:spcPts val="0"/>
              </a:spcBef>
              <a:spcAft>
                <a:spcPts val="0"/>
              </a:spcAft>
              <a:buClr>
                <a:schemeClr val="dk1"/>
              </a:buClr>
              <a:buSzPts val="3190"/>
              <a:buNone/>
            </a:pPr>
            <a:r>
              <a:rPr lang="en-US" sz="1700">
                <a:latin typeface="Courier New"/>
                <a:ea typeface="Courier New"/>
                <a:cs typeface="Courier New"/>
                <a:sym typeface="Courier New"/>
              </a:rPr>
              <a:t>cp </a:t>
            </a:r>
            <a:r>
              <a:rPr lang="en-US" sz="1700" i="1">
                <a:latin typeface="Courier New"/>
                <a:ea typeface="Courier New"/>
                <a:cs typeface="Courier New"/>
                <a:sym typeface="Courier New"/>
              </a:rPr>
              <a:t>&lt;source&gt;</a:t>
            </a:r>
            <a:r>
              <a:rPr lang="en-US" sz="1700">
                <a:latin typeface="Courier New"/>
                <a:ea typeface="Courier New"/>
                <a:cs typeface="Courier New"/>
                <a:sym typeface="Courier New"/>
              </a:rPr>
              <a:t> </a:t>
            </a:r>
            <a:r>
              <a:rPr lang="en-US" sz="1700" i="1">
                <a:latin typeface="Courier New"/>
                <a:ea typeface="Courier New"/>
                <a:cs typeface="Courier New"/>
                <a:sym typeface="Courier New"/>
              </a:rPr>
              <a:t>&lt;destination&gt;</a:t>
            </a:r>
            <a:endParaRPr lang="en-US" sz="1700"/>
          </a:p>
          <a:p>
            <a:pPr marL="0" lvl="0" indent="0" rtl="0">
              <a:spcBef>
                <a:spcPts val="352"/>
              </a:spcBef>
              <a:spcAft>
                <a:spcPts val="0"/>
              </a:spcAft>
              <a:buClr>
                <a:schemeClr val="dk1"/>
              </a:buClr>
              <a:buSzPts val="1760"/>
              <a:buNone/>
            </a:pPr>
            <a:endParaRPr lang="en-US" sz="1700" i="1">
              <a:latin typeface="Courier New"/>
              <a:ea typeface="Courier New"/>
              <a:cs typeface="Courier New"/>
              <a:sym typeface="Courier New"/>
            </a:endParaRPr>
          </a:p>
          <a:p>
            <a:pPr marL="342900" lvl="0" indent="-342900" rtl="0">
              <a:spcBef>
                <a:spcPts val="561"/>
              </a:spcBef>
              <a:spcAft>
                <a:spcPts val="0"/>
              </a:spcAft>
              <a:buClr>
                <a:schemeClr val="dk1"/>
              </a:buClr>
              <a:buSzPts val="2805"/>
              <a:buChar char="•"/>
            </a:pPr>
            <a:r>
              <a:rPr lang="en-US" sz="1700">
                <a:latin typeface="Arial"/>
                <a:ea typeface="Arial"/>
                <a:cs typeface="Arial"/>
                <a:sym typeface="Arial"/>
              </a:rPr>
              <a:t>to copy a file use </a:t>
            </a:r>
            <a:r>
              <a:rPr lang="en-US" sz="1700" b="1">
                <a:latin typeface="Arial"/>
                <a:ea typeface="Arial"/>
                <a:cs typeface="Arial"/>
                <a:sym typeface="Arial"/>
              </a:rPr>
              <a:t>cp</a:t>
            </a:r>
          </a:p>
          <a:p>
            <a:pPr marL="342900" lvl="0" indent="-342900" rtl="0">
              <a:spcBef>
                <a:spcPts val="561"/>
              </a:spcBef>
              <a:spcAft>
                <a:spcPts val="0"/>
              </a:spcAft>
              <a:buClr>
                <a:schemeClr val="dk1"/>
              </a:buClr>
              <a:buSzPts val="2805"/>
              <a:buChar char="•"/>
            </a:pPr>
            <a:r>
              <a:rPr lang="en-US" sz="1700">
                <a:latin typeface="Arial"/>
                <a:ea typeface="Arial"/>
                <a:cs typeface="Arial"/>
                <a:sym typeface="Arial"/>
              </a:rPr>
              <a:t>to copy a directory use </a:t>
            </a:r>
            <a:r>
              <a:rPr lang="en-US" sz="1700" b="1">
                <a:latin typeface="Arial"/>
                <a:ea typeface="Arial"/>
                <a:cs typeface="Arial"/>
                <a:sym typeface="Arial"/>
              </a:rPr>
              <a:t>cp -r </a:t>
            </a:r>
            <a:endParaRPr lang="en-US" sz="1700"/>
          </a:p>
          <a:p>
            <a:pPr marL="342900" lvl="0" indent="-231140" rtl="0">
              <a:spcBef>
                <a:spcPts val="352"/>
              </a:spcBef>
              <a:spcAft>
                <a:spcPts val="0"/>
              </a:spcAft>
              <a:buClr>
                <a:schemeClr val="dk1"/>
              </a:buClr>
              <a:buSzPts val="1760"/>
              <a:buNone/>
            </a:pPr>
            <a:endParaRPr lang="en-US" sz="1700">
              <a:latin typeface="Courier New"/>
              <a:ea typeface="Courier New"/>
              <a:cs typeface="Courier New"/>
              <a:sym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Let’s practice</a:t>
            </a:r>
            <a:endParaRPr/>
          </a:p>
        </p:txBody>
      </p:sp>
      <p:sp>
        <p:nvSpPr>
          <p:cNvPr id="460" name="Google Shape;460;p56"/>
          <p:cNvSpPr/>
          <p:nvPr/>
        </p:nvSpPr>
        <p:spPr>
          <a:xfrm>
            <a:off x="457199" y="1718702"/>
            <a:ext cx="8378789" cy="378565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Courier New"/>
                <a:ea typeface="Courier New"/>
                <a:cs typeface="Courier New"/>
                <a:sym typeface="Courier New"/>
              </a:rPr>
              <a:t>[serghei@login3 test]$ </a:t>
            </a:r>
            <a:r>
              <a:rPr lang="en-US" sz="2000" b="1" dirty="0" err="1">
                <a:solidFill>
                  <a:schemeClr val="dk1"/>
                </a:solidFill>
                <a:latin typeface="Courier New"/>
                <a:ea typeface="Courier New"/>
                <a:cs typeface="Courier New"/>
                <a:sym typeface="Courier New"/>
              </a:rPr>
              <a:t>cp</a:t>
            </a:r>
            <a:r>
              <a:rPr lang="en-US" sz="2000" b="1" dirty="0">
                <a:solidFill>
                  <a:schemeClr val="dk1"/>
                </a:solidFill>
                <a:latin typeface="Courier New"/>
                <a:ea typeface="Courier New"/>
                <a:cs typeface="Courier New"/>
                <a:sym typeface="Courier New"/>
              </a:rPr>
              <a:t> </a:t>
            </a:r>
            <a:r>
              <a:rPr lang="en-US" sz="2000" b="1" dirty="0" err="1">
                <a:solidFill>
                  <a:schemeClr val="dk1"/>
                </a:solidFill>
                <a:latin typeface="Courier New"/>
                <a:ea typeface="Courier New"/>
                <a:cs typeface="Courier New"/>
                <a:sym typeface="Courier New"/>
              </a:rPr>
              <a:t>test.txt</a:t>
            </a:r>
            <a:r>
              <a:rPr lang="en-US" sz="2000" b="1" dirty="0">
                <a:solidFill>
                  <a:schemeClr val="dk1"/>
                </a:solidFill>
                <a:latin typeface="Courier New"/>
                <a:ea typeface="Courier New"/>
                <a:cs typeface="Courier New"/>
                <a:sym typeface="Courier New"/>
              </a:rPr>
              <a:t> test1.txt</a:t>
            </a:r>
            <a:endParaRPr dirty="0"/>
          </a:p>
          <a:p>
            <a:pPr marL="0" marR="0" lvl="0" indent="0" algn="l" rtl="0">
              <a:spcBef>
                <a:spcPts val="0"/>
              </a:spcBef>
              <a:spcAft>
                <a:spcPts val="0"/>
              </a:spcAft>
              <a:buNone/>
            </a:pPr>
            <a:r>
              <a:rPr lang="en-US" sz="2000" dirty="0">
                <a:solidFill>
                  <a:schemeClr val="dk1"/>
                </a:solidFill>
                <a:latin typeface="Courier New"/>
                <a:ea typeface="Courier New"/>
                <a:cs typeface="Courier New"/>
                <a:sym typeface="Courier New"/>
              </a:rPr>
              <a:t>[serghei@login3 test]$ </a:t>
            </a:r>
            <a:r>
              <a:rPr lang="en-US" sz="2000" b="1" dirty="0">
                <a:solidFill>
                  <a:schemeClr val="dk1"/>
                </a:solidFill>
                <a:latin typeface="Courier New"/>
                <a:ea typeface="Courier New"/>
                <a:cs typeface="Courier New"/>
                <a:sym typeface="Courier New"/>
              </a:rPr>
              <a:t>ls</a:t>
            </a:r>
            <a:endParaRPr sz="2000" b="1"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2000" dirty="0" err="1">
                <a:solidFill>
                  <a:schemeClr val="dk1"/>
                </a:solidFill>
                <a:latin typeface="Courier New"/>
                <a:ea typeface="Courier New"/>
                <a:cs typeface="Courier New"/>
                <a:sym typeface="Courier New"/>
              </a:rPr>
              <a:t>large.txt</a:t>
            </a:r>
            <a:r>
              <a:rPr lang="en-US" sz="2000" dirty="0">
                <a:solidFill>
                  <a:schemeClr val="dk1"/>
                </a:solidFill>
                <a:latin typeface="Courier New"/>
                <a:ea typeface="Courier New"/>
                <a:cs typeface="Courier New"/>
                <a:sym typeface="Courier New"/>
              </a:rPr>
              <a:t> test1.txt  </a:t>
            </a:r>
            <a:r>
              <a:rPr lang="en-US" sz="2000" dirty="0" err="1">
                <a:solidFill>
                  <a:schemeClr val="dk1"/>
                </a:solidFill>
                <a:latin typeface="Courier New"/>
                <a:ea typeface="Courier New"/>
                <a:cs typeface="Courier New"/>
                <a:sym typeface="Courier New"/>
              </a:rPr>
              <a:t>test.log</a:t>
            </a:r>
            <a:r>
              <a:rPr lang="en-US" sz="2000" dirty="0">
                <a:solidFill>
                  <a:schemeClr val="dk1"/>
                </a:solidFill>
                <a:latin typeface="Courier New"/>
                <a:ea typeface="Courier New"/>
                <a:cs typeface="Courier New"/>
                <a:sym typeface="Courier New"/>
              </a:rPr>
              <a:t>  </a:t>
            </a:r>
            <a:r>
              <a:rPr lang="en-US" sz="2000" dirty="0" err="1">
                <a:solidFill>
                  <a:schemeClr val="dk1"/>
                </a:solidFill>
                <a:latin typeface="Courier New"/>
                <a:ea typeface="Courier New"/>
                <a:cs typeface="Courier New"/>
                <a:sym typeface="Courier New"/>
              </a:rPr>
              <a:t>test.txt</a:t>
            </a:r>
            <a:endParaRPr sz="20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2000" dirty="0">
                <a:solidFill>
                  <a:schemeClr val="dk1"/>
                </a:solidFill>
                <a:latin typeface="Courier New"/>
                <a:ea typeface="Courier New"/>
                <a:cs typeface="Courier New"/>
                <a:sym typeface="Courier New"/>
              </a:rPr>
              <a:t>[serghei@login3 test]$ </a:t>
            </a:r>
            <a:r>
              <a:rPr lang="en-US" sz="2000" b="1" dirty="0" err="1">
                <a:solidFill>
                  <a:schemeClr val="dk1"/>
                </a:solidFill>
                <a:latin typeface="Courier New"/>
                <a:ea typeface="Courier New"/>
                <a:cs typeface="Courier New"/>
                <a:sym typeface="Courier New"/>
              </a:rPr>
              <a:t>mkdir</a:t>
            </a:r>
            <a:r>
              <a:rPr lang="en-US" sz="2000" b="1" dirty="0">
                <a:solidFill>
                  <a:schemeClr val="dk1"/>
                </a:solidFill>
                <a:latin typeface="Courier New"/>
                <a:ea typeface="Courier New"/>
                <a:cs typeface="Courier New"/>
                <a:sym typeface="Courier New"/>
              </a:rPr>
              <a:t> new</a:t>
            </a:r>
            <a:endParaRPr sz="2000" b="1"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2000" dirty="0">
                <a:solidFill>
                  <a:schemeClr val="dk1"/>
                </a:solidFill>
                <a:latin typeface="Courier New"/>
                <a:ea typeface="Courier New"/>
                <a:cs typeface="Courier New"/>
                <a:sym typeface="Courier New"/>
              </a:rPr>
              <a:t>[serghei@login3 test]$ </a:t>
            </a:r>
            <a:r>
              <a:rPr lang="en-US" sz="2000" b="1" dirty="0" err="1">
                <a:solidFill>
                  <a:schemeClr val="dk1"/>
                </a:solidFill>
                <a:latin typeface="Courier New"/>
                <a:ea typeface="Courier New"/>
                <a:cs typeface="Courier New"/>
                <a:sym typeface="Courier New"/>
              </a:rPr>
              <a:t>cp</a:t>
            </a:r>
            <a:r>
              <a:rPr lang="en-US" sz="2000" b="1" dirty="0">
                <a:solidFill>
                  <a:schemeClr val="dk1"/>
                </a:solidFill>
                <a:latin typeface="Courier New"/>
                <a:ea typeface="Courier New"/>
                <a:cs typeface="Courier New"/>
                <a:sym typeface="Courier New"/>
              </a:rPr>
              <a:t> -r new new2</a:t>
            </a:r>
            <a:endParaRPr dirty="0"/>
          </a:p>
          <a:p>
            <a:pPr marL="0" marR="0" lvl="0" indent="0" algn="l" rtl="0">
              <a:spcBef>
                <a:spcPts val="0"/>
              </a:spcBef>
              <a:spcAft>
                <a:spcPts val="0"/>
              </a:spcAft>
              <a:buNone/>
            </a:pPr>
            <a:r>
              <a:rPr lang="en-US" sz="2000" dirty="0">
                <a:solidFill>
                  <a:schemeClr val="dk1"/>
                </a:solidFill>
                <a:latin typeface="Courier New"/>
                <a:ea typeface="Courier New"/>
                <a:cs typeface="Courier New"/>
                <a:sym typeface="Courier New"/>
              </a:rPr>
              <a:t>[serghei@login3 test]$ </a:t>
            </a:r>
            <a:r>
              <a:rPr lang="en-US" sz="2000" b="1" dirty="0">
                <a:solidFill>
                  <a:schemeClr val="dk1"/>
                </a:solidFill>
                <a:latin typeface="Courier New"/>
                <a:ea typeface="Courier New"/>
                <a:cs typeface="Courier New"/>
                <a:sym typeface="Courier New"/>
              </a:rPr>
              <a:t>ls</a:t>
            </a:r>
            <a:endParaRPr sz="2000" b="1"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2000" dirty="0" err="1">
                <a:solidFill>
                  <a:schemeClr val="dk1"/>
                </a:solidFill>
                <a:latin typeface="Courier New"/>
                <a:ea typeface="Courier New"/>
                <a:cs typeface="Courier New"/>
                <a:sym typeface="Courier New"/>
              </a:rPr>
              <a:t>large.txt</a:t>
            </a:r>
            <a:r>
              <a:rPr lang="en-US" sz="2000" dirty="0">
                <a:solidFill>
                  <a:schemeClr val="dk1"/>
                </a:solidFill>
                <a:latin typeface="Courier New"/>
                <a:ea typeface="Courier New"/>
                <a:cs typeface="Courier New"/>
                <a:sym typeface="Courier New"/>
              </a:rPr>
              <a:t>  new  new2  test1.txt  </a:t>
            </a:r>
            <a:r>
              <a:rPr lang="en-US" sz="2000" dirty="0" err="1">
                <a:solidFill>
                  <a:schemeClr val="dk1"/>
                </a:solidFill>
                <a:latin typeface="Courier New"/>
                <a:ea typeface="Courier New"/>
                <a:cs typeface="Courier New"/>
                <a:sym typeface="Courier New"/>
              </a:rPr>
              <a:t>test.log</a:t>
            </a:r>
            <a:r>
              <a:rPr lang="en-US" sz="2000" dirty="0">
                <a:solidFill>
                  <a:schemeClr val="dk1"/>
                </a:solidFill>
                <a:latin typeface="Courier New"/>
                <a:ea typeface="Courier New"/>
                <a:cs typeface="Courier New"/>
                <a:sym typeface="Courier New"/>
              </a:rPr>
              <a:t>  </a:t>
            </a:r>
            <a:r>
              <a:rPr lang="en-US" sz="2000" dirty="0" err="1">
                <a:solidFill>
                  <a:schemeClr val="dk1"/>
                </a:solidFill>
                <a:latin typeface="Courier New"/>
                <a:ea typeface="Courier New"/>
                <a:cs typeface="Courier New"/>
                <a:sym typeface="Courier New"/>
              </a:rPr>
              <a:t>test.txt</a:t>
            </a:r>
            <a:endParaRPr sz="20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2000" dirty="0">
                <a:solidFill>
                  <a:schemeClr val="dk1"/>
                </a:solidFill>
                <a:latin typeface="Courier New"/>
                <a:ea typeface="Courier New"/>
                <a:cs typeface="Courier New"/>
                <a:sym typeface="Courier New"/>
              </a:rPr>
              <a:t>[serghei@login3 test]$ </a:t>
            </a:r>
            <a:r>
              <a:rPr lang="en-US" sz="2000" b="1" dirty="0" err="1">
                <a:solidFill>
                  <a:schemeClr val="dk1"/>
                </a:solidFill>
                <a:latin typeface="Courier New"/>
                <a:ea typeface="Courier New"/>
                <a:cs typeface="Courier New"/>
                <a:sym typeface="Courier New"/>
              </a:rPr>
              <a:t>cp</a:t>
            </a:r>
            <a:r>
              <a:rPr lang="en-US" sz="2000" dirty="0">
                <a:solidFill>
                  <a:schemeClr val="dk1"/>
                </a:solidFill>
                <a:latin typeface="Courier New"/>
                <a:ea typeface="Courier New"/>
                <a:cs typeface="Courier New"/>
                <a:sym typeface="Courier New"/>
              </a:rPr>
              <a:t> </a:t>
            </a:r>
            <a:r>
              <a:rPr lang="en-US" sz="2000" b="1" dirty="0" err="1">
                <a:solidFill>
                  <a:schemeClr val="dk1"/>
                </a:solidFill>
                <a:latin typeface="Courier New"/>
                <a:ea typeface="Courier New"/>
                <a:cs typeface="Courier New"/>
                <a:sym typeface="Courier New"/>
              </a:rPr>
              <a:t>test.txt</a:t>
            </a:r>
            <a:r>
              <a:rPr lang="en-US" sz="2000" b="1" dirty="0">
                <a:solidFill>
                  <a:schemeClr val="dk1"/>
                </a:solidFill>
                <a:latin typeface="Courier New"/>
                <a:ea typeface="Courier New"/>
                <a:cs typeface="Courier New"/>
                <a:sym typeface="Courier New"/>
              </a:rPr>
              <a:t> new/</a:t>
            </a:r>
            <a:endParaRPr sz="2000" b="1"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2000" dirty="0">
                <a:solidFill>
                  <a:schemeClr val="dk1"/>
                </a:solidFill>
                <a:latin typeface="Courier New"/>
                <a:ea typeface="Courier New"/>
                <a:cs typeface="Courier New"/>
                <a:sym typeface="Courier New"/>
              </a:rPr>
              <a:t>[serghei@login3 test]$ </a:t>
            </a:r>
            <a:r>
              <a:rPr lang="en-US" sz="2000" b="1" dirty="0" err="1">
                <a:solidFill>
                  <a:schemeClr val="dk1"/>
                </a:solidFill>
                <a:latin typeface="Courier New"/>
                <a:ea typeface="Courier New"/>
                <a:cs typeface="Courier New"/>
                <a:sym typeface="Courier New"/>
              </a:rPr>
              <a:t>cp</a:t>
            </a:r>
            <a:r>
              <a:rPr lang="en-US" sz="2000" dirty="0">
                <a:solidFill>
                  <a:schemeClr val="dk1"/>
                </a:solidFill>
                <a:latin typeface="Courier New"/>
                <a:ea typeface="Courier New"/>
                <a:cs typeface="Courier New"/>
                <a:sym typeface="Courier New"/>
              </a:rPr>
              <a:t> </a:t>
            </a:r>
            <a:r>
              <a:rPr lang="en-US" sz="2000" b="1" dirty="0" err="1">
                <a:solidFill>
                  <a:schemeClr val="dk1"/>
                </a:solidFill>
                <a:latin typeface="Courier New"/>
                <a:ea typeface="Courier New"/>
                <a:cs typeface="Courier New"/>
                <a:sym typeface="Courier New"/>
              </a:rPr>
              <a:t>test.txt</a:t>
            </a:r>
            <a:r>
              <a:rPr lang="en-US" sz="2000" b="1" dirty="0">
                <a:solidFill>
                  <a:schemeClr val="dk1"/>
                </a:solidFill>
                <a:latin typeface="Courier New"/>
                <a:ea typeface="Courier New"/>
                <a:cs typeface="Courier New"/>
                <a:sym typeface="Courier New"/>
              </a:rPr>
              <a:t> new/</a:t>
            </a:r>
            <a:r>
              <a:rPr lang="en-US" sz="2000" b="1" dirty="0" err="1">
                <a:solidFill>
                  <a:schemeClr val="dk1"/>
                </a:solidFill>
                <a:latin typeface="Courier New"/>
                <a:ea typeface="Courier New"/>
                <a:cs typeface="Courier New"/>
                <a:sym typeface="Courier New"/>
              </a:rPr>
              <a:t>test_new.txt</a:t>
            </a:r>
            <a:endParaRPr sz="2000" b="1"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2000" dirty="0">
                <a:solidFill>
                  <a:schemeClr val="dk1"/>
                </a:solidFill>
                <a:latin typeface="Courier New"/>
                <a:ea typeface="Courier New"/>
                <a:cs typeface="Courier New"/>
                <a:sym typeface="Courier New"/>
              </a:rPr>
              <a:t>[serghei@login3 test]</a:t>
            </a:r>
            <a:r>
              <a:rPr lang="en-US" sz="2000" b="1" dirty="0">
                <a:solidFill>
                  <a:schemeClr val="dk1"/>
                </a:solidFill>
                <a:latin typeface="Courier New"/>
                <a:ea typeface="Courier New"/>
                <a:cs typeface="Courier New"/>
                <a:sym typeface="Courier New"/>
              </a:rPr>
              <a:t>$ cd new</a:t>
            </a:r>
            <a:endParaRPr dirty="0"/>
          </a:p>
          <a:p>
            <a:pPr marL="0" marR="0" lvl="0" indent="0" algn="l" rtl="0">
              <a:spcBef>
                <a:spcPts val="0"/>
              </a:spcBef>
              <a:spcAft>
                <a:spcPts val="0"/>
              </a:spcAft>
              <a:buNone/>
            </a:pPr>
            <a:r>
              <a:rPr lang="en-US" sz="2000" dirty="0">
                <a:solidFill>
                  <a:schemeClr val="dk1"/>
                </a:solidFill>
                <a:latin typeface="Courier New"/>
                <a:ea typeface="Courier New"/>
                <a:cs typeface="Courier New"/>
                <a:sym typeface="Courier New"/>
              </a:rPr>
              <a:t>[serghei@login3 new]$ ls</a:t>
            </a:r>
            <a:endParaRPr sz="20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2000" dirty="0" err="1">
                <a:solidFill>
                  <a:schemeClr val="dk1"/>
                </a:solidFill>
                <a:latin typeface="Courier New"/>
                <a:ea typeface="Courier New"/>
                <a:cs typeface="Courier New"/>
                <a:sym typeface="Courier New"/>
              </a:rPr>
              <a:t>test_new.txt</a:t>
            </a:r>
            <a:r>
              <a:rPr lang="en-US" sz="2000" dirty="0">
                <a:solidFill>
                  <a:schemeClr val="dk1"/>
                </a:solidFill>
                <a:latin typeface="Courier New"/>
                <a:ea typeface="Courier New"/>
                <a:cs typeface="Courier New"/>
                <a:sym typeface="Courier New"/>
              </a:rPr>
              <a:t>  </a:t>
            </a:r>
            <a:r>
              <a:rPr lang="en-US" sz="2000" dirty="0" err="1">
                <a:solidFill>
                  <a:schemeClr val="dk1"/>
                </a:solidFill>
                <a:latin typeface="Courier New"/>
                <a:ea typeface="Courier New"/>
                <a:cs typeface="Courier New"/>
                <a:sym typeface="Courier New"/>
              </a:rPr>
              <a:t>test.txt</a:t>
            </a:r>
            <a:endParaRPr sz="2000" dirty="0">
              <a:solidFill>
                <a:schemeClr val="dk1"/>
              </a:solidFill>
              <a:latin typeface="Courier New"/>
              <a:ea typeface="Courier New"/>
              <a:cs typeface="Courier New"/>
              <a:sym typeface="Courier New"/>
            </a:endParaRPr>
          </a:p>
        </p:txBody>
      </p:sp>
      <p:sp>
        <p:nvSpPr>
          <p:cNvPr id="461" name="Google Shape;461;p56"/>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pic>
        <p:nvPicPr>
          <p:cNvPr id="462" name="Google Shape;462;p56"/>
          <p:cNvPicPr preferRelativeResize="0"/>
          <p:nvPr/>
        </p:nvPicPr>
        <p:blipFill>
          <a:blip r:embed="rId3">
            <a:alphaModFix/>
          </a:blip>
          <a:stretch>
            <a:fillRect/>
          </a:stretch>
        </p:blipFill>
        <p:spPr>
          <a:xfrm>
            <a:off x="6932088" y="140130"/>
            <a:ext cx="1945484" cy="141204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Command: mv</a:t>
            </a:r>
            <a:endParaRPr/>
          </a:p>
        </p:txBody>
      </p:sp>
      <p:sp>
        <p:nvSpPr>
          <p:cNvPr id="468" name="Google Shape;468;p57"/>
          <p:cNvSpPr txBox="1">
            <a:spLocks noGrp="1"/>
          </p:cNvSpPr>
          <p:nvPr>
            <p:ph type="body" idx="1"/>
          </p:nvPr>
        </p:nvSpPr>
        <p:spPr>
          <a:xfrm>
            <a:off x="457200" y="1600200"/>
            <a:ext cx="8229600" cy="1689035"/>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Clr>
                <a:schemeClr val="dk1"/>
              </a:buClr>
              <a:buSzPts val="2720"/>
              <a:buNone/>
            </a:pPr>
            <a:r>
              <a:rPr lang="en-US" sz="2720">
                <a:latin typeface="Courier New"/>
                <a:ea typeface="Courier New"/>
                <a:cs typeface="Courier New"/>
                <a:sym typeface="Courier New"/>
              </a:rPr>
              <a:t>mv </a:t>
            </a:r>
            <a:r>
              <a:rPr lang="en-US" sz="2720" i="1">
                <a:latin typeface="Courier New"/>
                <a:ea typeface="Courier New"/>
                <a:cs typeface="Courier New"/>
                <a:sym typeface="Courier New"/>
              </a:rPr>
              <a:t>&lt;source&gt;</a:t>
            </a:r>
            <a:r>
              <a:rPr lang="en-US" sz="2720">
                <a:latin typeface="Courier New"/>
                <a:ea typeface="Courier New"/>
                <a:cs typeface="Courier New"/>
                <a:sym typeface="Courier New"/>
              </a:rPr>
              <a:t> </a:t>
            </a:r>
            <a:r>
              <a:rPr lang="en-US" sz="2720" i="1">
                <a:latin typeface="Courier New"/>
                <a:ea typeface="Courier New"/>
                <a:cs typeface="Courier New"/>
                <a:sym typeface="Courier New"/>
              </a:rPr>
              <a:t>&lt;destination&gt;</a:t>
            </a:r>
            <a:endParaRPr/>
          </a:p>
          <a:p>
            <a:pPr marL="342900" lvl="0" indent="-170180" algn="l" rtl="0">
              <a:lnSpc>
                <a:spcPct val="80000"/>
              </a:lnSpc>
              <a:spcBef>
                <a:spcPts val="544"/>
              </a:spcBef>
              <a:spcAft>
                <a:spcPts val="0"/>
              </a:spcAft>
              <a:buClr>
                <a:schemeClr val="dk1"/>
              </a:buClr>
              <a:buSzPts val="2720"/>
              <a:buNone/>
            </a:pPr>
            <a:endParaRPr sz="2720">
              <a:latin typeface="Arial"/>
              <a:ea typeface="Arial"/>
              <a:cs typeface="Arial"/>
              <a:sym typeface="Arial"/>
            </a:endParaRPr>
          </a:p>
          <a:p>
            <a:pPr marL="342900" lvl="0" indent="-342900" algn="l" rtl="0">
              <a:lnSpc>
                <a:spcPct val="80000"/>
              </a:lnSpc>
              <a:spcBef>
                <a:spcPts val="544"/>
              </a:spcBef>
              <a:spcAft>
                <a:spcPts val="0"/>
              </a:spcAft>
              <a:buClr>
                <a:schemeClr val="dk1"/>
              </a:buClr>
              <a:buSzPts val="2720"/>
              <a:buChar char="•"/>
            </a:pPr>
            <a:r>
              <a:rPr lang="en-US" sz="2720">
                <a:latin typeface="Arial"/>
                <a:ea typeface="Arial"/>
                <a:cs typeface="Arial"/>
                <a:sym typeface="Arial"/>
              </a:rPr>
              <a:t>moves a file/directory to a different location </a:t>
            </a:r>
            <a:endParaRPr sz="2720" b="1">
              <a:latin typeface="Arial"/>
              <a:ea typeface="Arial"/>
              <a:cs typeface="Arial"/>
              <a:sym typeface="Arial"/>
            </a:endParaRPr>
          </a:p>
          <a:p>
            <a:pPr marL="342900" lvl="0" indent="-342900" algn="l" rtl="0">
              <a:lnSpc>
                <a:spcPct val="80000"/>
              </a:lnSpc>
              <a:spcBef>
                <a:spcPts val="544"/>
              </a:spcBef>
              <a:spcAft>
                <a:spcPts val="0"/>
              </a:spcAft>
              <a:buClr>
                <a:schemeClr val="dk1"/>
              </a:buClr>
              <a:buSzPts val="2720"/>
              <a:buChar char="•"/>
            </a:pPr>
            <a:r>
              <a:rPr lang="en-US" sz="2720">
                <a:latin typeface="Arial"/>
                <a:ea typeface="Arial"/>
                <a:cs typeface="Arial"/>
                <a:sym typeface="Arial"/>
              </a:rPr>
              <a:t>renames a file/directory</a:t>
            </a:r>
            <a:endParaRPr sz="2720" b="1"/>
          </a:p>
        </p:txBody>
      </p:sp>
      <p:sp>
        <p:nvSpPr>
          <p:cNvPr id="469" name="Google Shape;469;p57"/>
          <p:cNvSpPr/>
          <p:nvPr/>
        </p:nvSpPr>
        <p:spPr>
          <a:xfrm>
            <a:off x="457199" y="3680937"/>
            <a:ext cx="8150833" cy="258532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[serghei@login3 new]$ </a:t>
            </a:r>
            <a:r>
              <a:rPr lang="en-US" sz="1800" b="1">
                <a:solidFill>
                  <a:schemeClr val="dk1"/>
                </a:solidFill>
                <a:latin typeface="Courier New"/>
                <a:ea typeface="Courier New"/>
                <a:cs typeface="Courier New"/>
                <a:sym typeface="Courier New"/>
              </a:rPr>
              <a:t>cd ..</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[serghei@login3 test]$ </a:t>
            </a:r>
            <a:r>
              <a:rPr lang="en-US" sz="1800" b="1">
                <a:solidFill>
                  <a:schemeClr val="dk1"/>
                </a:solidFill>
                <a:latin typeface="Courier New"/>
                <a:ea typeface="Courier New"/>
                <a:cs typeface="Courier New"/>
                <a:sym typeface="Courier New"/>
              </a:rPr>
              <a:t>pwd</a:t>
            </a:r>
            <a:endParaRPr sz="1800" b="1">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/u/home/s/serghei/test</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[serghei@login3 test]$ </a:t>
            </a:r>
            <a:r>
              <a:rPr lang="en-US" sz="1800" b="1">
                <a:solidFill>
                  <a:schemeClr val="dk1"/>
                </a:solidFill>
                <a:latin typeface="Courier New"/>
                <a:ea typeface="Courier New"/>
                <a:cs typeface="Courier New"/>
                <a:sym typeface="Courier New"/>
              </a:rPr>
              <a:t>mv</a:t>
            </a:r>
            <a:r>
              <a:rPr lang="en-US" sz="1800">
                <a:solidFill>
                  <a:schemeClr val="dk1"/>
                </a:solidFill>
                <a:latin typeface="Courier New"/>
                <a:ea typeface="Courier New"/>
                <a:cs typeface="Courier New"/>
                <a:sym typeface="Courier New"/>
              </a:rPr>
              <a:t> test1.txt new/</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[serghei@login3 test]$ </a:t>
            </a:r>
            <a:r>
              <a:rPr lang="en-US" sz="1800" b="1">
                <a:solidFill>
                  <a:schemeClr val="dk1"/>
                </a:solidFill>
                <a:latin typeface="Courier New"/>
                <a:ea typeface="Courier New"/>
                <a:cs typeface="Courier New"/>
                <a:sym typeface="Courier New"/>
              </a:rPr>
              <a:t>mv</a:t>
            </a:r>
            <a:r>
              <a:rPr lang="en-US" sz="1800">
                <a:solidFill>
                  <a:schemeClr val="dk1"/>
                </a:solidFill>
                <a:latin typeface="Courier New"/>
                <a:ea typeface="Courier New"/>
                <a:cs typeface="Courier New"/>
                <a:sym typeface="Courier New"/>
              </a:rPr>
              <a:t> test.txt test_rename.txt</a:t>
            </a:r>
            <a:endParaRPr sz="18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[serghei@login3 test]$ </a:t>
            </a:r>
            <a:r>
              <a:rPr lang="en-US" sz="1800" b="1">
                <a:solidFill>
                  <a:schemeClr val="dk1"/>
                </a:solidFill>
                <a:latin typeface="Courier New"/>
                <a:ea typeface="Courier New"/>
                <a:cs typeface="Courier New"/>
                <a:sym typeface="Courier New"/>
              </a:rPr>
              <a:t>ls</a:t>
            </a:r>
            <a:endParaRPr sz="1800" b="1">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large.txt  new  new2  test.log  test_rename.txt</a:t>
            </a:r>
            <a:endParaRPr sz="18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[serghei@login3 test]$ </a:t>
            </a:r>
            <a:r>
              <a:rPr lang="en-US" sz="1800" b="1">
                <a:solidFill>
                  <a:schemeClr val="dk1"/>
                </a:solidFill>
                <a:latin typeface="Courier New"/>
                <a:ea typeface="Courier New"/>
                <a:cs typeface="Courier New"/>
                <a:sym typeface="Courier New"/>
              </a:rPr>
              <a:t>mv</a:t>
            </a:r>
            <a:r>
              <a:rPr lang="en-US" sz="1800">
                <a:solidFill>
                  <a:schemeClr val="dk1"/>
                </a:solidFill>
                <a:latin typeface="Courier New"/>
                <a:ea typeface="Courier New"/>
                <a:cs typeface="Courier New"/>
                <a:sym typeface="Courier New"/>
              </a:rPr>
              <a:t> test.txt new/test2.txt</a:t>
            </a:r>
            <a:endParaRPr sz="1800">
              <a:solidFill>
                <a:schemeClr val="dk1"/>
              </a:solidFill>
              <a:latin typeface="Courier New"/>
              <a:ea typeface="Courier New"/>
              <a:cs typeface="Courier New"/>
              <a:sym typeface="Courier New"/>
            </a:endParaRPr>
          </a:p>
          <a:p>
            <a:pPr marL="0" marR="0" lvl="0" indent="0" algn="l" rtl="0">
              <a:spcBef>
                <a:spcPts val="0"/>
              </a:spcBef>
              <a:spcAft>
                <a:spcPts val="0"/>
              </a:spcAft>
              <a:buNone/>
            </a:pPr>
            <a:endParaRPr sz="1800">
              <a:solidFill>
                <a:schemeClr val="dk1"/>
              </a:solidFill>
              <a:latin typeface="Courier New"/>
              <a:ea typeface="Courier New"/>
              <a:cs typeface="Courier New"/>
              <a:sym typeface="Courier New"/>
            </a:endParaRPr>
          </a:p>
        </p:txBody>
      </p:sp>
      <p:sp>
        <p:nvSpPr>
          <p:cNvPr id="470" name="Google Shape;470;p57"/>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pic>
        <p:nvPicPr>
          <p:cNvPr id="471" name="Google Shape;471;p57"/>
          <p:cNvPicPr preferRelativeResize="0"/>
          <p:nvPr/>
        </p:nvPicPr>
        <p:blipFill>
          <a:blip r:embed="rId3">
            <a:alphaModFix/>
          </a:blip>
          <a:stretch>
            <a:fillRect/>
          </a:stretch>
        </p:blipFill>
        <p:spPr>
          <a:xfrm>
            <a:off x="7014325" y="3008775"/>
            <a:ext cx="1902500" cy="15312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8"/>
          <p:cNvSpPr txBox="1">
            <a:spLocks noGrp="1"/>
          </p:cNvSpPr>
          <p:nvPr>
            <p:ph type="title"/>
          </p:nvPr>
        </p:nvSpPr>
        <p:spPr>
          <a:xfrm>
            <a:off x="457200" y="-99666"/>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Symbolic Links</a:t>
            </a:r>
            <a:endParaRPr/>
          </a:p>
        </p:txBody>
      </p:sp>
      <p:sp>
        <p:nvSpPr>
          <p:cNvPr id="477" name="Google Shape;477;p58"/>
          <p:cNvSpPr/>
          <p:nvPr/>
        </p:nvSpPr>
        <p:spPr>
          <a:xfrm>
            <a:off x="2331455" y="3462422"/>
            <a:ext cx="1828800" cy="1371600"/>
          </a:xfrm>
          <a:prstGeom prst="diamond">
            <a:avLst/>
          </a:prstGeom>
          <a:solidFill>
            <a:srgbClr val="7F7F7F"/>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Original file</a:t>
            </a:r>
            <a:endParaRPr sz="1800">
              <a:solidFill>
                <a:schemeClr val="lt1"/>
              </a:solidFill>
              <a:latin typeface="Calibri"/>
              <a:ea typeface="Calibri"/>
              <a:cs typeface="Calibri"/>
              <a:sym typeface="Calibri"/>
            </a:endParaRPr>
          </a:p>
        </p:txBody>
      </p:sp>
      <p:sp>
        <p:nvSpPr>
          <p:cNvPr id="478" name="Google Shape;478;p58"/>
          <p:cNvSpPr/>
          <p:nvPr/>
        </p:nvSpPr>
        <p:spPr>
          <a:xfrm>
            <a:off x="4815308" y="3462422"/>
            <a:ext cx="1828800" cy="1371600"/>
          </a:xfrm>
          <a:prstGeom prst="diamond">
            <a:avLst/>
          </a:prstGeom>
          <a:solidFill>
            <a:srgbClr val="7F7F7F"/>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Link</a:t>
            </a:r>
            <a:endParaRPr sz="1800">
              <a:solidFill>
                <a:schemeClr val="lt1"/>
              </a:solidFill>
              <a:latin typeface="Calibri"/>
              <a:ea typeface="Calibri"/>
              <a:cs typeface="Calibri"/>
              <a:sym typeface="Calibri"/>
            </a:endParaRPr>
          </a:p>
        </p:txBody>
      </p:sp>
      <p:cxnSp>
        <p:nvCxnSpPr>
          <p:cNvPr id="479" name="Google Shape;479;p58"/>
          <p:cNvCxnSpPr>
            <a:endCxn id="477" idx="3"/>
          </p:cNvCxnSpPr>
          <p:nvPr/>
        </p:nvCxnSpPr>
        <p:spPr>
          <a:xfrm rot="10800000">
            <a:off x="4160255" y="4148222"/>
            <a:ext cx="655200"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sp>
        <p:nvSpPr>
          <p:cNvPr id="480" name="Google Shape;480;p58"/>
          <p:cNvSpPr/>
          <p:nvPr/>
        </p:nvSpPr>
        <p:spPr>
          <a:xfrm>
            <a:off x="2302043" y="5514643"/>
            <a:ext cx="4919580" cy="1343357"/>
          </a:xfrm>
          <a:prstGeom prst="flowChartMagneticDisk">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81" name="Google Shape;481;p58"/>
          <p:cNvCxnSpPr>
            <a:stCxn id="477" idx="2"/>
          </p:cNvCxnSpPr>
          <p:nvPr/>
        </p:nvCxnSpPr>
        <p:spPr>
          <a:xfrm>
            <a:off x="3245855" y="4834022"/>
            <a:ext cx="0" cy="126120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sp>
        <p:nvSpPr>
          <p:cNvPr id="482" name="Google Shape;482;p58"/>
          <p:cNvSpPr/>
          <p:nvPr/>
        </p:nvSpPr>
        <p:spPr>
          <a:xfrm>
            <a:off x="2935707" y="6095148"/>
            <a:ext cx="622970" cy="455380"/>
          </a:xfrm>
          <a:prstGeom prst="cube">
            <a:avLst>
              <a:gd name="adj" fmla="val 25000"/>
            </a:avLst>
          </a:prstGeom>
          <a:solidFill>
            <a:srgbClr val="974806"/>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83" name="Google Shape;483;p58"/>
          <p:cNvCxnSpPr/>
          <p:nvPr/>
        </p:nvCxnSpPr>
        <p:spPr>
          <a:xfrm rot="10800000">
            <a:off x="3558677" y="6279149"/>
            <a:ext cx="681788" cy="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sp>
        <p:nvSpPr>
          <p:cNvPr id="484" name="Google Shape;484;p58"/>
          <p:cNvSpPr txBox="1"/>
          <p:nvPr/>
        </p:nvSpPr>
        <p:spPr>
          <a:xfrm>
            <a:off x="4240465" y="6095148"/>
            <a:ext cx="21860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Data on the hard disc</a:t>
            </a:r>
            <a:endParaRPr sz="1800">
              <a:solidFill>
                <a:schemeClr val="dk1"/>
              </a:solidFill>
              <a:latin typeface="Calibri"/>
              <a:ea typeface="Calibri"/>
              <a:cs typeface="Calibri"/>
              <a:sym typeface="Calibri"/>
            </a:endParaRPr>
          </a:p>
        </p:txBody>
      </p:sp>
      <p:sp>
        <p:nvSpPr>
          <p:cNvPr id="485" name="Google Shape;485;p58"/>
          <p:cNvSpPr/>
          <p:nvPr/>
        </p:nvSpPr>
        <p:spPr>
          <a:xfrm>
            <a:off x="443831" y="1029966"/>
            <a:ext cx="8157411" cy="523220"/>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is a special kind of file that points to another file</a:t>
            </a:r>
            <a:endParaRPr sz="2800">
              <a:solidFill>
                <a:schemeClr val="dk1"/>
              </a:solidFill>
              <a:latin typeface="Calibri"/>
              <a:ea typeface="Calibri"/>
              <a:cs typeface="Calibri"/>
              <a:sym typeface="Calibri"/>
            </a:endParaRPr>
          </a:p>
        </p:txBody>
      </p:sp>
      <p:sp>
        <p:nvSpPr>
          <p:cNvPr id="486" name="Google Shape;486;p58"/>
          <p:cNvSpPr/>
          <p:nvPr/>
        </p:nvSpPr>
        <p:spPr>
          <a:xfrm>
            <a:off x="2403693" y="2608550"/>
            <a:ext cx="477566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urier New"/>
                <a:ea typeface="Courier New"/>
                <a:cs typeface="Courier New"/>
                <a:sym typeface="Courier New"/>
              </a:rPr>
              <a:t>ln -s </a:t>
            </a:r>
            <a:r>
              <a:rPr lang="en-US" sz="1800" i="1">
                <a:solidFill>
                  <a:schemeClr val="dk1"/>
                </a:solidFill>
                <a:latin typeface="Courier New"/>
                <a:ea typeface="Courier New"/>
                <a:cs typeface="Courier New"/>
                <a:sym typeface="Courier New"/>
              </a:rPr>
              <a:t>&lt;ORIGINAL_FILE&gt; &lt;LINK_NAME&gt;</a:t>
            </a:r>
            <a:endParaRPr sz="3200">
              <a:solidFill>
                <a:schemeClr val="dk1"/>
              </a:solidFill>
              <a:latin typeface="Courier New"/>
              <a:ea typeface="Courier New"/>
              <a:cs typeface="Courier New"/>
              <a:sym typeface="Courier New"/>
            </a:endParaRPr>
          </a:p>
        </p:txBody>
      </p:sp>
      <p:sp>
        <p:nvSpPr>
          <p:cNvPr id="487" name="Google Shape;487;p58"/>
          <p:cNvSpPr/>
          <p:nvPr/>
        </p:nvSpPr>
        <p:spPr>
          <a:xfrm>
            <a:off x="443831" y="1821871"/>
            <a:ext cx="4572000" cy="58477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existing file for which you want to create the symbolic link </a:t>
            </a:r>
            <a:endParaRPr/>
          </a:p>
        </p:txBody>
      </p:sp>
      <p:sp>
        <p:nvSpPr>
          <p:cNvPr id="488" name="Google Shape;488;p58"/>
          <p:cNvSpPr/>
          <p:nvPr/>
        </p:nvSpPr>
        <p:spPr>
          <a:xfrm>
            <a:off x="5593300" y="1875330"/>
            <a:ext cx="2320968"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name of the symbolic link</a:t>
            </a:r>
            <a:endParaRPr/>
          </a:p>
        </p:txBody>
      </p:sp>
      <p:cxnSp>
        <p:nvCxnSpPr>
          <p:cNvPr id="489" name="Google Shape;489;p58"/>
          <p:cNvCxnSpPr/>
          <p:nvPr/>
        </p:nvCxnSpPr>
        <p:spPr>
          <a:xfrm>
            <a:off x="3719512" y="2343343"/>
            <a:ext cx="285750" cy="281859"/>
          </a:xfrm>
          <a:prstGeom prst="straightConnector1">
            <a:avLst/>
          </a:prstGeom>
          <a:noFill/>
          <a:ln w="25400" cap="flat" cmpd="sng">
            <a:solidFill>
              <a:srgbClr val="0000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490" name="Google Shape;490;p58"/>
          <p:cNvCxnSpPr/>
          <p:nvPr/>
        </p:nvCxnSpPr>
        <p:spPr>
          <a:xfrm flipH="1">
            <a:off x="6313487" y="2213884"/>
            <a:ext cx="422275" cy="411318"/>
          </a:xfrm>
          <a:prstGeom prst="straightConnector1">
            <a:avLst/>
          </a:prstGeom>
          <a:noFill/>
          <a:ln w="25400" cap="flat" cmpd="sng">
            <a:solidFill>
              <a:srgbClr val="000000"/>
            </a:solidFill>
            <a:prstDash val="solid"/>
            <a:round/>
            <a:headEnd type="none" w="sm" len="sm"/>
            <a:tailEnd type="stealth" w="med" len="med"/>
          </a:ln>
          <a:effectLst>
            <a:outerShdw blurRad="40000" dist="20000" dir="5400000" rotWithShape="0">
              <a:srgbClr val="000000">
                <a:alpha val="37647"/>
              </a:srgbClr>
            </a:outerShdw>
          </a:effectLst>
        </p:spPr>
      </p:cxnSp>
      <p:sp>
        <p:nvSpPr>
          <p:cNvPr id="491" name="Google Shape;491;p58"/>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9"/>
          <p:cNvSpPr txBox="1">
            <a:spLocks noGrp="1"/>
          </p:cNvSpPr>
          <p:nvPr>
            <p:ph type="title"/>
          </p:nvPr>
        </p:nvSpPr>
        <p:spPr>
          <a:xfrm>
            <a:off x="457200" y="5818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latin typeface="Calibri"/>
                <a:ea typeface="Calibri"/>
                <a:cs typeface="Calibri"/>
                <a:sym typeface="Calibri"/>
              </a:rPr>
              <a:t>Good to know</a:t>
            </a:r>
            <a:endParaRPr>
              <a:latin typeface="Calibri"/>
              <a:ea typeface="Calibri"/>
              <a:cs typeface="Calibri"/>
              <a:sym typeface="Calibri"/>
            </a:endParaRPr>
          </a:p>
        </p:txBody>
      </p:sp>
      <p:sp>
        <p:nvSpPr>
          <p:cNvPr id="497" name="Google Shape;497;p59"/>
          <p:cNvSpPr txBox="1"/>
          <p:nvPr/>
        </p:nvSpPr>
        <p:spPr>
          <a:xfrm>
            <a:off x="457200" y="4672217"/>
            <a:ext cx="8229600" cy="1773033"/>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498" name="Google Shape;498;p59"/>
          <p:cNvSpPr txBox="1"/>
          <p:nvPr/>
        </p:nvSpPr>
        <p:spPr>
          <a:xfrm>
            <a:off x="409575" y="1521995"/>
            <a:ext cx="8229600" cy="1612900"/>
          </a:xfrm>
          <a:prstGeom prst="rect">
            <a:avLst/>
          </a:prstGeom>
          <a:noFill/>
          <a:ln>
            <a:noFill/>
          </a:ln>
        </p:spPr>
        <p:txBody>
          <a:bodyPr spcFirstLastPara="1" wrap="square" lIns="91425" tIns="45700" rIns="91425" bIns="45700" anchor="t" anchorCtr="0">
            <a:noAutofit/>
          </a:bodyPr>
          <a:lstStyle/>
          <a:p>
            <a:pPr marL="742950" marR="0" lvl="1" indent="-285750" algn="l" rtl="0">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You can perform an operation on </a:t>
            </a:r>
            <a:r>
              <a:rPr lang="en-US" sz="2800" b="0" i="1" u="none" strike="noStrike" cap="none">
                <a:solidFill>
                  <a:schemeClr val="dk1"/>
                </a:solidFill>
                <a:latin typeface="Courier New"/>
                <a:ea typeface="Courier New"/>
                <a:cs typeface="Courier New"/>
                <a:sym typeface="Courier New"/>
              </a:rPr>
              <a:t>LINK_NAME</a:t>
            </a:r>
            <a:r>
              <a:rPr lang="en-US" sz="2400" b="0" i="0" u="none" strike="noStrike" cap="none">
                <a:solidFill>
                  <a:schemeClr val="dk1"/>
                </a:solidFill>
                <a:latin typeface="Calibri"/>
                <a:ea typeface="Calibri"/>
                <a:cs typeface="Calibri"/>
                <a:sym typeface="Calibri"/>
              </a:rPr>
              <a:t>, just as you could with the </a:t>
            </a:r>
            <a:r>
              <a:rPr lang="en-US" sz="2800" b="0" i="1" u="none" strike="noStrike" cap="none">
                <a:solidFill>
                  <a:schemeClr val="dk1"/>
                </a:solidFill>
                <a:latin typeface="Courier New"/>
                <a:ea typeface="Courier New"/>
                <a:cs typeface="Courier New"/>
                <a:sym typeface="Courier New"/>
              </a:rPr>
              <a:t>ORIGINAL_FILE</a:t>
            </a:r>
            <a:endParaRPr sz="2400" b="0" i="0" u="none" strike="noStrike" cap="none">
              <a:solidFill>
                <a:schemeClr val="dk1"/>
              </a:solidFill>
              <a:latin typeface="Calibri"/>
              <a:ea typeface="Calibri"/>
              <a:cs typeface="Calibri"/>
              <a:sym typeface="Calibri"/>
            </a:endParaRPr>
          </a:p>
          <a:p>
            <a:pPr marL="742950" marR="0" lvl="1" indent="-285750" algn="l" rtl="0">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You can use normal file management commands (e.g., cp, rm) on the symbolic link.</a:t>
            </a:r>
            <a:endParaRPr/>
          </a:p>
          <a:p>
            <a:pPr marL="457200" marR="0" lvl="1" indent="0" algn="l" rtl="0">
              <a:spcBef>
                <a:spcPts val="64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499" name="Google Shape;499;p59"/>
          <p:cNvSpPr/>
          <p:nvPr/>
        </p:nvSpPr>
        <p:spPr>
          <a:xfrm>
            <a:off x="2636252" y="5500364"/>
            <a:ext cx="594627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Don’t modify the original file through the link </a:t>
            </a:r>
            <a:endParaRPr sz="1800">
              <a:solidFill>
                <a:srgbClr val="000000"/>
              </a:solidFill>
              <a:latin typeface="Calibri"/>
              <a:ea typeface="Calibri"/>
              <a:cs typeface="Calibri"/>
              <a:sym typeface="Calibri"/>
            </a:endParaRPr>
          </a:p>
        </p:txBody>
      </p:sp>
      <p:sp>
        <p:nvSpPr>
          <p:cNvPr id="500" name="Google Shape;500;p59"/>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pic>
        <p:nvPicPr>
          <p:cNvPr id="501" name="Google Shape;501;p59"/>
          <p:cNvPicPr preferRelativeResize="0"/>
          <p:nvPr/>
        </p:nvPicPr>
        <p:blipFill>
          <a:blip r:embed="rId3">
            <a:alphaModFix/>
          </a:blip>
          <a:stretch>
            <a:fillRect/>
          </a:stretch>
        </p:blipFill>
        <p:spPr>
          <a:xfrm>
            <a:off x="7988675" y="58188"/>
            <a:ext cx="950256" cy="1336988"/>
          </a:xfrm>
          <a:prstGeom prst="rect">
            <a:avLst/>
          </a:prstGeom>
          <a:noFill/>
          <a:ln>
            <a:noFill/>
          </a:ln>
        </p:spPr>
      </p:pic>
      <p:pic>
        <p:nvPicPr>
          <p:cNvPr id="502" name="Google Shape;502;p59"/>
          <p:cNvPicPr preferRelativeResize="0"/>
          <p:nvPr/>
        </p:nvPicPr>
        <p:blipFill>
          <a:blip r:embed="rId4">
            <a:alphaModFix/>
          </a:blip>
          <a:stretch>
            <a:fillRect/>
          </a:stretch>
        </p:blipFill>
        <p:spPr>
          <a:xfrm>
            <a:off x="1288675" y="5213346"/>
            <a:ext cx="1246909" cy="1143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p:nvSpPr>
          <p:cNvPr id="128" name="Rectangle 1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Google Shape;121;p17"/>
          <p:cNvSpPr txBox="1">
            <a:spLocks noGrp="1"/>
          </p:cNvSpPr>
          <p:nvPr>
            <p:ph type="title"/>
          </p:nvPr>
        </p:nvSpPr>
        <p:spPr>
          <a:xfrm>
            <a:off x="394554" y="466578"/>
            <a:ext cx="8354891" cy="930447"/>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buClr>
                <a:srgbClr val="000000"/>
              </a:buClr>
              <a:buSzPts val="3959"/>
            </a:pPr>
            <a:r>
              <a:rPr lang="en-US" sz="2900" kern="1200">
                <a:solidFill>
                  <a:srgbClr val="FFFFFF"/>
                </a:solidFill>
                <a:latin typeface="+mj-lt"/>
                <a:ea typeface="+mj-ea"/>
                <a:cs typeface="+mj-cs"/>
              </a:rPr>
              <a:t>Do biomedical researchers have to become programmers?</a:t>
            </a:r>
          </a:p>
        </p:txBody>
      </p:sp>
      <p:cxnSp>
        <p:nvCxnSpPr>
          <p:cNvPr id="130" name="Straight Connector 1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3" name="Google Shape;123;p17"/>
          <p:cNvPicPr preferRelativeResize="0"/>
          <p:nvPr/>
        </p:nvPicPr>
        <p:blipFill>
          <a:blip r:embed="rId3"/>
          <a:stretch>
            <a:fillRect/>
          </a:stretch>
        </p:blipFill>
        <p:spPr>
          <a:xfrm>
            <a:off x="240030" y="2547086"/>
            <a:ext cx="8622615" cy="3923287"/>
          </a:xfrm>
          <a:prstGeom prst="rect">
            <a:avLst/>
          </a:prstGeom>
          <a:noFill/>
        </p:spPr>
      </p:pic>
      <p:sp>
        <p:nvSpPr>
          <p:cNvPr id="122" name="Google Shape;122;p17"/>
          <p:cNvSpPr txBox="1">
            <a:spLocks noGrp="1"/>
          </p:cNvSpPr>
          <p:nvPr>
            <p:ph type="sldNum" idx="12"/>
          </p:nvPr>
        </p:nvSpPr>
        <p:spPr>
          <a:xfrm>
            <a:off x="6457950" y="6522430"/>
            <a:ext cx="2057400" cy="347472"/>
          </a:xfrm>
          <a:prstGeom prst="rect">
            <a:avLst/>
          </a:prstGeom>
        </p:spPr>
        <p:txBody>
          <a:bodyPr spcFirstLastPara="1" vert="horz" lIns="91440" tIns="45720" rIns="91440" bIns="45720" rtlCol="0" anchor="ctr" anchorCtr="0">
            <a:normAutofit/>
          </a:bodyPr>
          <a:lstStyle/>
          <a:p>
            <a:pPr lvl="0" indent="0">
              <a:spcBef>
                <a:spcPts val="0"/>
              </a:spcBef>
              <a:spcAft>
                <a:spcPts val="600"/>
              </a:spcAft>
              <a:buClr>
                <a:srgbClr val="000000"/>
              </a:buClr>
              <a:buFont typeface="Arial"/>
              <a:buNone/>
            </a:pPr>
            <a:fld id="{00000000-1234-1234-1234-123412341234}" type="slidenum">
              <a:rPr lang="en-US" sz="1000" kern="1200">
                <a:solidFill>
                  <a:srgbClr val="898989"/>
                </a:solidFill>
                <a:latin typeface="+mn-lt"/>
                <a:ea typeface="+mn-ea"/>
                <a:cs typeface="+mn-cs"/>
              </a:rPr>
              <a:pPr lvl="0" indent="0">
                <a:spcBef>
                  <a:spcPts val="0"/>
                </a:spcBef>
                <a:spcAft>
                  <a:spcPts val="600"/>
                </a:spcAft>
                <a:buClr>
                  <a:srgbClr val="000000"/>
                </a:buClr>
                <a:buFont typeface="Arial"/>
                <a:buNone/>
              </a:pPr>
              <a:t>5</a:t>
            </a:fld>
            <a:endParaRPr lang="en-US" sz="1000" kern="1200">
              <a:solidFill>
                <a:srgbClr val="898989"/>
              </a:solidFill>
              <a:latin typeface="+mn-lt"/>
              <a:ea typeface="+mn-ea"/>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Arial"/>
              <a:buNone/>
            </a:pPr>
            <a:r>
              <a:rPr lang="en-US">
                <a:latin typeface="Arial"/>
                <a:ea typeface="Arial"/>
                <a:cs typeface="Arial"/>
                <a:sym typeface="Arial"/>
              </a:rPr>
              <a:t>Command: rm</a:t>
            </a:r>
            <a:endParaRPr/>
          </a:p>
        </p:txBody>
      </p:sp>
      <p:sp>
        <p:nvSpPr>
          <p:cNvPr id="508" name="Google Shape;508;p6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latin typeface="Arial"/>
                <a:ea typeface="Arial"/>
                <a:cs typeface="Arial"/>
                <a:sym typeface="Arial"/>
              </a:rPr>
              <a:t>to remove a file use </a:t>
            </a:r>
            <a:r>
              <a:rPr lang="en-US" b="1">
                <a:latin typeface="Arial"/>
                <a:ea typeface="Arial"/>
                <a:cs typeface="Arial"/>
                <a:sym typeface="Arial"/>
              </a:rPr>
              <a:t>rm</a:t>
            </a:r>
            <a:endParaRPr b="1">
              <a:latin typeface="Arial"/>
              <a:ea typeface="Arial"/>
              <a:cs typeface="Arial"/>
              <a:sym typeface="Arial"/>
            </a:endParaRPr>
          </a:p>
          <a:p>
            <a:pPr marL="342900" lvl="0" indent="-342900" algn="l" rtl="0">
              <a:spcBef>
                <a:spcPts val="640"/>
              </a:spcBef>
              <a:spcAft>
                <a:spcPts val="0"/>
              </a:spcAft>
              <a:buClr>
                <a:schemeClr val="dk1"/>
              </a:buClr>
              <a:buSzPts val="3200"/>
              <a:buChar char="•"/>
            </a:pPr>
            <a:r>
              <a:rPr lang="en-US">
                <a:latin typeface="Arial"/>
                <a:ea typeface="Arial"/>
                <a:cs typeface="Arial"/>
                <a:sym typeface="Arial"/>
              </a:rPr>
              <a:t>to remove a directory use </a:t>
            </a:r>
            <a:r>
              <a:rPr lang="en-US" b="1">
                <a:latin typeface="Arial"/>
                <a:ea typeface="Arial"/>
                <a:cs typeface="Arial"/>
                <a:sym typeface="Arial"/>
              </a:rPr>
              <a:t>rm -r </a:t>
            </a:r>
            <a:endParaRPr b="1">
              <a:latin typeface="Arial"/>
              <a:ea typeface="Arial"/>
              <a:cs typeface="Arial"/>
              <a:sym typeface="Arial"/>
            </a:endParaRPr>
          </a:p>
          <a:p>
            <a:pPr marL="342900" lvl="0" indent="-139700" algn="l" rtl="0">
              <a:spcBef>
                <a:spcPts val="640"/>
              </a:spcBef>
              <a:spcAft>
                <a:spcPts val="0"/>
              </a:spcAft>
              <a:buClr>
                <a:schemeClr val="dk1"/>
              </a:buClr>
              <a:buSzPts val="3200"/>
              <a:buNone/>
            </a:pPr>
            <a:endParaRPr/>
          </a:p>
        </p:txBody>
      </p:sp>
      <p:sp>
        <p:nvSpPr>
          <p:cNvPr id="509" name="Google Shape;509;p60"/>
          <p:cNvSpPr/>
          <p:nvPr/>
        </p:nvSpPr>
        <p:spPr>
          <a:xfrm>
            <a:off x="2636252" y="5500364"/>
            <a:ext cx="5946275"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Files and directories deleted with </a:t>
            </a:r>
            <a:r>
              <a:rPr lang="en-US" sz="1800" b="1">
                <a:solidFill>
                  <a:srgbClr val="000000"/>
                </a:solidFill>
                <a:latin typeface="Calibri"/>
                <a:ea typeface="Calibri"/>
                <a:cs typeface="Calibri"/>
                <a:sym typeface="Calibri"/>
              </a:rPr>
              <a:t>rm</a:t>
            </a:r>
            <a:r>
              <a:rPr lang="en-US" sz="1800">
                <a:solidFill>
                  <a:srgbClr val="000000"/>
                </a:solidFill>
                <a:latin typeface="Calibri"/>
                <a:ea typeface="Calibri"/>
                <a:cs typeface="Calibri"/>
                <a:sym typeface="Calibri"/>
              </a:rPr>
              <a:t> are gone forever and cannot be recovered!!!</a:t>
            </a:r>
            <a:endParaRPr sz="1800">
              <a:solidFill>
                <a:srgbClr val="000000"/>
              </a:solidFill>
              <a:latin typeface="Calibri"/>
              <a:ea typeface="Calibri"/>
              <a:cs typeface="Calibri"/>
              <a:sym typeface="Calibri"/>
            </a:endParaRPr>
          </a:p>
        </p:txBody>
      </p:sp>
      <p:sp>
        <p:nvSpPr>
          <p:cNvPr id="510" name="Google Shape;510;p60"/>
          <p:cNvSpPr/>
          <p:nvPr/>
        </p:nvSpPr>
        <p:spPr>
          <a:xfrm>
            <a:off x="457199" y="3635255"/>
            <a:ext cx="8400499"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[serghei@login3 test]$ </a:t>
            </a:r>
            <a:r>
              <a:rPr lang="en-US" sz="1800" b="1">
                <a:solidFill>
                  <a:schemeClr val="dk1"/>
                </a:solidFill>
                <a:latin typeface="Courier New"/>
                <a:ea typeface="Courier New"/>
                <a:cs typeface="Courier New"/>
                <a:sym typeface="Courier New"/>
              </a:rPr>
              <a:t>rm</a:t>
            </a:r>
            <a:r>
              <a:rPr lang="en-US" sz="1800">
                <a:solidFill>
                  <a:schemeClr val="dk1"/>
                </a:solidFill>
                <a:latin typeface="Courier New"/>
                <a:ea typeface="Courier New"/>
                <a:cs typeface="Courier New"/>
                <a:sym typeface="Courier New"/>
              </a:rPr>
              <a:t> test.log </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[serghei@login3 test]$ </a:t>
            </a:r>
            <a:r>
              <a:rPr lang="en-US" sz="1800" b="1">
                <a:solidFill>
                  <a:schemeClr val="dk1"/>
                </a:solidFill>
                <a:latin typeface="Courier New"/>
                <a:ea typeface="Courier New"/>
                <a:cs typeface="Courier New"/>
                <a:sym typeface="Courier New"/>
              </a:rPr>
              <a:t>rm</a:t>
            </a:r>
            <a:r>
              <a:rPr lang="en-US" sz="1800">
                <a:solidFill>
                  <a:schemeClr val="dk1"/>
                </a:solidFill>
                <a:latin typeface="Courier New"/>
                <a:ea typeface="Courier New"/>
                <a:cs typeface="Courier New"/>
                <a:sym typeface="Courier New"/>
              </a:rPr>
              <a:t> -r new2</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[serghei@login3 test]$ </a:t>
            </a:r>
            <a:r>
              <a:rPr lang="en-US" sz="1800" b="1">
                <a:solidFill>
                  <a:schemeClr val="dk1"/>
                </a:solidFill>
                <a:latin typeface="Courier New"/>
                <a:ea typeface="Courier New"/>
                <a:cs typeface="Courier New"/>
                <a:sym typeface="Courier New"/>
              </a:rPr>
              <a:t>ls</a:t>
            </a:r>
            <a:endParaRPr sz="1800" b="1">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large.txt  new  test_rename.txt</a:t>
            </a:r>
            <a:endParaRPr sz="1800">
              <a:solidFill>
                <a:schemeClr val="dk1"/>
              </a:solidFill>
              <a:latin typeface="Courier New"/>
              <a:ea typeface="Courier New"/>
              <a:cs typeface="Courier New"/>
              <a:sym typeface="Courier New"/>
            </a:endParaRPr>
          </a:p>
        </p:txBody>
      </p:sp>
      <p:sp>
        <p:nvSpPr>
          <p:cNvPr id="511" name="Google Shape;511;p6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pic>
        <p:nvPicPr>
          <p:cNvPr id="512" name="Google Shape;512;p60"/>
          <p:cNvPicPr preferRelativeResize="0"/>
          <p:nvPr/>
        </p:nvPicPr>
        <p:blipFill>
          <a:blip r:embed="rId3">
            <a:alphaModFix/>
          </a:blip>
          <a:stretch>
            <a:fillRect/>
          </a:stretch>
        </p:blipFill>
        <p:spPr>
          <a:xfrm>
            <a:off x="6982625" y="3042400"/>
            <a:ext cx="1875075" cy="1303250"/>
          </a:xfrm>
          <a:prstGeom prst="rect">
            <a:avLst/>
          </a:prstGeom>
          <a:noFill/>
          <a:ln>
            <a:noFill/>
          </a:ln>
        </p:spPr>
      </p:pic>
      <p:pic>
        <p:nvPicPr>
          <p:cNvPr id="513" name="Google Shape;513;p60"/>
          <p:cNvPicPr preferRelativeResize="0"/>
          <p:nvPr/>
        </p:nvPicPr>
        <p:blipFill>
          <a:blip r:embed="rId4">
            <a:alphaModFix/>
          </a:blip>
          <a:stretch>
            <a:fillRect/>
          </a:stretch>
        </p:blipFill>
        <p:spPr>
          <a:xfrm>
            <a:off x="1392925" y="5171913"/>
            <a:ext cx="1243330" cy="1303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7"/>
        <p:cNvGrpSpPr/>
        <p:nvPr/>
      </p:nvGrpSpPr>
      <p:grpSpPr>
        <a:xfrm>
          <a:off x="0" y="0"/>
          <a:ext cx="0" cy="0"/>
          <a:chOff x="0" y="0"/>
          <a:chExt cx="0" cy="0"/>
        </a:xfrm>
      </p:grpSpPr>
      <p:sp>
        <p:nvSpPr>
          <p:cNvPr id="518" name="Google Shape;518;p61"/>
          <p:cNvSpPr txBox="1">
            <a:spLocks noGrp="1"/>
          </p:cNvSpPr>
          <p:nvPr>
            <p:ph type="title"/>
          </p:nvPr>
        </p:nvSpPr>
        <p:spPr>
          <a:xfrm>
            <a:off x="840699" y="687480"/>
            <a:ext cx="5605629" cy="994172"/>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sz="3850" dirty="0"/>
              <a:t>Good to know</a:t>
            </a:r>
          </a:p>
        </p:txBody>
      </p:sp>
      <p:sp>
        <p:nvSpPr>
          <p:cNvPr id="519" name="Google Shape;519;p61"/>
          <p:cNvSpPr txBox="1">
            <a:spLocks noGrp="1"/>
          </p:cNvSpPr>
          <p:nvPr>
            <p:ph type="body" idx="1"/>
          </p:nvPr>
        </p:nvSpPr>
        <p:spPr>
          <a:xfrm>
            <a:off x="852321" y="2227943"/>
            <a:ext cx="5033221" cy="3788227"/>
          </a:xfrm>
          <a:prstGeom prst="rect">
            <a:avLst/>
          </a:prstGeom>
        </p:spPr>
        <p:txBody>
          <a:bodyPr spcFirstLastPara="1" lIns="91425" tIns="45700" rIns="91425" bIns="45700" anchor="ctr" anchorCtr="0">
            <a:normAutofit/>
          </a:bodyPr>
          <a:lstStyle/>
          <a:p>
            <a:pPr marL="342900" lvl="0" indent="-342900" rtl="0">
              <a:spcBef>
                <a:spcPts val="0"/>
              </a:spcBef>
              <a:spcAft>
                <a:spcPts val="0"/>
              </a:spcAft>
              <a:buClr>
                <a:schemeClr val="dk1"/>
              </a:buClr>
              <a:buSzPts val="2960"/>
              <a:buChar char="•"/>
            </a:pPr>
            <a:r>
              <a:rPr lang="en-US" sz="1900" b="1" dirty="0"/>
              <a:t>cp/mv/rm </a:t>
            </a:r>
            <a:r>
              <a:rPr lang="en-US" sz="1900" dirty="0"/>
              <a:t>can work on many files at once: </a:t>
            </a:r>
          </a:p>
          <a:p>
            <a:pPr marL="0" lvl="0" indent="0" rtl="0">
              <a:spcBef>
                <a:spcPts val="518"/>
              </a:spcBef>
              <a:spcAft>
                <a:spcPts val="0"/>
              </a:spcAft>
              <a:buClr>
                <a:schemeClr val="dk1"/>
              </a:buClr>
              <a:buSzPts val="2590"/>
              <a:buNone/>
            </a:pPr>
            <a:endParaRPr lang="en-US" sz="1900" dirty="0">
              <a:latin typeface="Courier New"/>
              <a:ea typeface="Courier New"/>
              <a:cs typeface="Courier New"/>
              <a:sym typeface="Courier New"/>
            </a:endParaRPr>
          </a:p>
          <a:p>
            <a:pPr marL="0" lvl="0" indent="0" rtl="0">
              <a:spcBef>
                <a:spcPts val="518"/>
              </a:spcBef>
              <a:spcAft>
                <a:spcPts val="0"/>
              </a:spcAft>
              <a:buClr>
                <a:schemeClr val="dk1"/>
              </a:buClr>
              <a:buSzPts val="2590"/>
              <a:buNone/>
            </a:pPr>
            <a:r>
              <a:rPr lang="en-US" sz="1900" dirty="0">
                <a:latin typeface="Courier New"/>
                <a:ea typeface="Courier New"/>
                <a:cs typeface="Courier New"/>
                <a:sym typeface="Courier New"/>
              </a:rPr>
              <a:t>cp file1 file2 new/</a:t>
            </a:r>
            <a:endParaRPr lang="en-US" sz="1900" dirty="0"/>
          </a:p>
          <a:p>
            <a:pPr marL="0" lvl="0" indent="0" rtl="0">
              <a:spcBef>
                <a:spcPts val="518"/>
              </a:spcBef>
              <a:spcAft>
                <a:spcPts val="0"/>
              </a:spcAft>
              <a:buClr>
                <a:schemeClr val="dk1"/>
              </a:buClr>
              <a:buSzPts val="2590"/>
              <a:buNone/>
            </a:pPr>
            <a:r>
              <a:rPr lang="en-US" sz="1900" dirty="0">
                <a:latin typeface="Courier New"/>
                <a:ea typeface="Courier New"/>
                <a:cs typeface="Courier New"/>
                <a:sym typeface="Courier New"/>
              </a:rPr>
              <a:t>rm file1 file2 file27</a:t>
            </a:r>
            <a:endParaRPr lang="en-US" sz="1900" dirty="0"/>
          </a:p>
          <a:p>
            <a:pPr marL="0" lvl="0" indent="0" rtl="0">
              <a:spcBef>
                <a:spcPts val="518"/>
              </a:spcBef>
              <a:spcAft>
                <a:spcPts val="0"/>
              </a:spcAft>
              <a:buClr>
                <a:schemeClr val="dk1"/>
              </a:buClr>
              <a:buSzPts val="2590"/>
              <a:buNone/>
            </a:pPr>
            <a:endParaRPr lang="en-US" sz="1900" dirty="0">
              <a:latin typeface="Courier New"/>
              <a:ea typeface="Courier New"/>
              <a:cs typeface="Courier New"/>
              <a:sym typeface="Courier New"/>
            </a:endParaRPr>
          </a:p>
          <a:p>
            <a:pPr marL="342900" lvl="0" indent="-342900" rtl="0">
              <a:spcBef>
                <a:spcPts val="592"/>
              </a:spcBef>
              <a:spcAft>
                <a:spcPts val="0"/>
              </a:spcAft>
              <a:buClr>
                <a:schemeClr val="dk1"/>
              </a:buClr>
              <a:buSzPts val="2960"/>
              <a:buChar char="•"/>
            </a:pPr>
            <a:r>
              <a:rPr lang="en-US" sz="1900" b="1" dirty="0"/>
              <a:t>cp/mv/rm </a:t>
            </a:r>
            <a:r>
              <a:rPr lang="en-US" sz="1900" dirty="0"/>
              <a:t>can work with *:</a:t>
            </a:r>
          </a:p>
          <a:p>
            <a:pPr marL="0" lvl="0" indent="0" rtl="0">
              <a:spcBef>
                <a:spcPts val="592"/>
              </a:spcBef>
              <a:spcAft>
                <a:spcPts val="0"/>
              </a:spcAft>
              <a:buClr>
                <a:schemeClr val="dk1"/>
              </a:buClr>
              <a:buSzPts val="2960"/>
              <a:buNone/>
            </a:pPr>
            <a:r>
              <a:rPr lang="en-US" sz="1900" dirty="0">
                <a:latin typeface="Courier New"/>
                <a:ea typeface="Courier New"/>
                <a:cs typeface="Courier New"/>
                <a:sym typeface="Courier New"/>
              </a:rPr>
              <a:t>mv f* new/</a:t>
            </a:r>
            <a:endParaRPr lang="en-US" sz="1900" dirty="0"/>
          </a:p>
          <a:p>
            <a:pPr marL="0" lvl="0" indent="0" rtl="0">
              <a:spcBef>
                <a:spcPts val="592"/>
              </a:spcBef>
              <a:spcAft>
                <a:spcPts val="0"/>
              </a:spcAft>
              <a:buClr>
                <a:schemeClr val="dk1"/>
              </a:buClr>
              <a:buSzPts val="2960"/>
              <a:buNone/>
            </a:pPr>
            <a:r>
              <a:rPr lang="en-US" sz="1900" dirty="0">
                <a:latin typeface="Courier New"/>
                <a:ea typeface="Courier New"/>
                <a:cs typeface="Courier New"/>
                <a:sym typeface="Courier New"/>
              </a:rPr>
              <a:t>rm f*</a:t>
            </a:r>
          </a:p>
          <a:p>
            <a:pPr marL="0" lvl="0" indent="0" rtl="0">
              <a:spcBef>
                <a:spcPts val="592"/>
              </a:spcBef>
              <a:spcAft>
                <a:spcPts val="0"/>
              </a:spcAft>
              <a:buClr>
                <a:schemeClr val="dk1"/>
              </a:buClr>
              <a:buSzPts val="2960"/>
              <a:buNone/>
            </a:pPr>
            <a:r>
              <a:rPr lang="en-US" sz="1900" dirty="0">
                <a:latin typeface="Courier New"/>
                <a:ea typeface="Courier New"/>
                <a:cs typeface="Courier New"/>
                <a:sym typeface="Courier New"/>
              </a:rPr>
              <a:t>rm l*s</a:t>
            </a:r>
            <a:endParaRPr lang="en-US" sz="1900" dirty="0"/>
          </a:p>
          <a:p>
            <a:pPr marL="0" lvl="0" indent="0" rtl="0">
              <a:spcBef>
                <a:spcPts val="592"/>
              </a:spcBef>
              <a:spcAft>
                <a:spcPts val="0"/>
              </a:spcAft>
              <a:buClr>
                <a:schemeClr val="dk1"/>
              </a:buClr>
              <a:buSzPts val="2960"/>
              <a:buNone/>
            </a:pPr>
            <a:r>
              <a:rPr lang="en-US" sz="1900" dirty="0">
                <a:latin typeface="Courier New"/>
                <a:ea typeface="Courier New"/>
                <a:cs typeface="Courier New"/>
                <a:sym typeface="Courier New"/>
              </a:rPr>
              <a:t>rm *txt</a:t>
            </a:r>
          </a:p>
          <a:p>
            <a:pPr marL="342900" lvl="0" indent="-342900" rtl="0">
              <a:spcBef>
                <a:spcPts val="592"/>
              </a:spcBef>
              <a:spcAft>
                <a:spcPts val="0"/>
              </a:spcAft>
              <a:buClr>
                <a:schemeClr val="dk1"/>
              </a:buClr>
              <a:buSzPts val="2960"/>
              <a:buFont typeface="Calibri"/>
              <a:buNone/>
            </a:pPr>
            <a:endParaRPr lang="en-US" sz="1900" dirty="0"/>
          </a:p>
          <a:p>
            <a:pPr marL="342900" lvl="0" indent="-154940" rtl="0">
              <a:spcBef>
                <a:spcPts val="592"/>
              </a:spcBef>
              <a:spcAft>
                <a:spcPts val="0"/>
              </a:spcAft>
              <a:buClr>
                <a:schemeClr val="dk1"/>
              </a:buClr>
              <a:buSzPts val="2960"/>
              <a:buNone/>
            </a:pPr>
            <a:endParaRPr lang="en-US" sz="1900" dirty="0"/>
          </a:p>
        </p:txBody>
      </p:sp>
      <p:sp>
        <p:nvSpPr>
          <p:cNvPr id="78" name="Rectangle 77">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rgbClr val="616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Oval 79">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rgbClr val="FBE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21" name="Google Shape;521;p61"/>
          <p:cNvPicPr preferRelativeResize="0"/>
          <p:nvPr/>
        </p:nvPicPr>
        <p:blipFill>
          <a:blip r:embed="rId3"/>
          <a:stretch>
            <a:fillRect/>
          </a:stretch>
        </p:blipFill>
        <p:spPr>
          <a:xfrm>
            <a:off x="6790340" y="2865141"/>
            <a:ext cx="812703" cy="1143455"/>
          </a:xfrm>
          <a:prstGeom prst="rect">
            <a:avLst/>
          </a:prstGeom>
          <a:noFill/>
        </p:spPr>
      </p:pic>
      <p:sp>
        <p:nvSpPr>
          <p:cNvPr id="520" name="Google Shape;520;p61"/>
          <p:cNvSpPr txBox="1">
            <a:spLocks noGrp="1"/>
          </p:cNvSpPr>
          <p:nvPr>
            <p:ph type="sldNum" idx="12"/>
          </p:nvPr>
        </p:nvSpPr>
        <p:spPr>
          <a:xfrm>
            <a:off x="7576075" y="6415760"/>
            <a:ext cx="759278"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US" sz="700">
                <a:solidFill>
                  <a:srgbClr val="FFFFFF"/>
                </a:solidFill>
              </a:rPr>
              <a:pPr marL="0" lvl="0" indent="0" rtl="0">
                <a:lnSpc>
                  <a:spcPct val="90000"/>
                </a:lnSpc>
                <a:spcBef>
                  <a:spcPts val="0"/>
                </a:spcBef>
                <a:spcAft>
                  <a:spcPts val="600"/>
                </a:spcAft>
                <a:buClr>
                  <a:srgbClr val="000000"/>
                </a:buClr>
                <a:buFont typeface="Arial"/>
                <a:buNone/>
              </a:pPr>
              <a:t>51</a:t>
            </a:fld>
            <a:endParaRPr lang="en-US" sz="7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6D2D7-FA96-B140-B32F-A872D251BAB1}"/>
              </a:ext>
            </a:extLst>
          </p:cNvPr>
          <p:cNvSpPr>
            <a:spLocks noGrp="1"/>
          </p:cNvSpPr>
          <p:nvPr>
            <p:ph type="title"/>
          </p:nvPr>
        </p:nvSpPr>
        <p:spPr>
          <a:xfrm>
            <a:off x="628650" y="963877"/>
            <a:ext cx="2620771" cy="4930246"/>
          </a:xfrm>
        </p:spPr>
        <p:txBody>
          <a:bodyPr>
            <a:normAutofit/>
          </a:bodyPr>
          <a:lstStyle/>
          <a:p>
            <a:pPr algn="r"/>
            <a:r>
              <a:rPr lang="en-US" sz="4400">
                <a:solidFill>
                  <a:schemeClr val="accent1"/>
                </a:solidFill>
              </a:rPr>
              <a:t>Intro to Sequence Alignment</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62C879D3-D381-C54D-9287-AC5965094DE2}"/>
              </a:ext>
            </a:extLst>
          </p:cNvPr>
          <p:cNvSpPr>
            <a:spLocks noGrp="1"/>
          </p:cNvSpPr>
          <p:nvPr>
            <p:ph type="body" idx="1"/>
          </p:nvPr>
        </p:nvSpPr>
        <p:spPr>
          <a:xfrm>
            <a:off x="3732023" y="963877"/>
            <a:ext cx="4783327" cy="4930246"/>
          </a:xfrm>
        </p:spPr>
        <p:txBody>
          <a:bodyPr anchor="ctr">
            <a:normAutofit/>
          </a:bodyPr>
          <a:lstStyle/>
          <a:p>
            <a:pPr marL="114300" indent="0">
              <a:buNone/>
            </a:pPr>
            <a:r>
              <a:rPr lang="en-US" sz="2100"/>
              <a:t>In bioinformatics, a </a:t>
            </a:r>
            <a:r>
              <a:rPr lang="en-US" sz="2100" b="1"/>
              <a:t>sequence alignment</a:t>
            </a:r>
            <a:r>
              <a:rPr lang="en-US" sz="2100"/>
              <a:t> is a way of arranging the </a:t>
            </a:r>
            <a:r>
              <a:rPr lang="en-US" sz="2100" b="1"/>
              <a:t>sequences</a:t>
            </a:r>
            <a:r>
              <a:rPr lang="en-US" sz="2100"/>
              <a:t> of DNA, RNA, or proteins to identify regions of similarity that may be a consequence of functional, structural, or evolutionary relationships between the </a:t>
            </a:r>
            <a:r>
              <a:rPr lang="en-US" sz="2100" b="1"/>
              <a:t>sequences</a:t>
            </a:r>
            <a:r>
              <a:rPr lang="en-US" sz="2100"/>
              <a:t>.</a:t>
            </a:r>
            <a:br>
              <a:rPr lang="en-US" sz="2100"/>
            </a:br>
            <a:endParaRPr lang="en-US" sz="2100"/>
          </a:p>
        </p:txBody>
      </p:sp>
      <p:sp>
        <p:nvSpPr>
          <p:cNvPr id="4" name="Slide Number Placeholder 3">
            <a:extLst>
              <a:ext uri="{FF2B5EF4-FFF2-40B4-BE49-F238E27FC236}">
                <a16:creationId xmlns:a16="http://schemas.microsoft.com/office/drawing/2014/main" id="{C081F721-59E8-E446-96F0-C0953DA0AAB1}"/>
              </a:ext>
            </a:extLst>
          </p:cNvPr>
          <p:cNvSpPr>
            <a:spLocks noGrp="1"/>
          </p:cNvSpPr>
          <p:nvPr>
            <p:ph type="sldNum" idx="12"/>
          </p:nvPr>
        </p:nvSpPr>
        <p:spPr>
          <a:xfrm>
            <a:off x="7928637" y="6033479"/>
            <a:ext cx="586712" cy="365125"/>
          </a:xfrm>
        </p:spPr>
        <p:txBody>
          <a:bodyPr>
            <a:normAutofit/>
          </a:bodyPr>
          <a:lstStyle/>
          <a:p>
            <a:pPr marL="0" lvl="0" indent="0" rtl="0">
              <a:spcBef>
                <a:spcPts val="0"/>
              </a:spcBef>
              <a:spcAft>
                <a:spcPts val="600"/>
              </a:spcAft>
              <a:buNone/>
            </a:pPr>
            <a:fld id="{00000000-1234-1234-1234-123412341234}" type="slidenum">
              <a:rPr lang="en-US" sz="900">
                <a:solidFill>
                  <a:schemeClr val="tx1">
                    <a:alpha val="80000"/>
                  </a:schemeClr>
                </a:solidFill>
              </a:rPr>
              <a:pPr marL="0" lvl="0" indent="0" rtl="0">
                <a:spcBef>
                  <a:spcPts val="0"/>
                </a:spcBef>
                <a:spcAft>
                  <a:spcPts val="600"/>
                </a:spcAft>
                <a:buNone/>
              </a:pPr>
              <a:t>52</a:t>
            </a:fld>
            <a:endParaRPr lang="en-US" sz="900">
              <a:solidFill>
                <a:schemeClr val="tx1">
                  <a:alpha val="80000"/>
                </a:schemeClr>
              </a:solidFill>
            </a:endParaRPr>
          </a:p>
        </p:txBody>
      </p:sp>
      <p:sp>
        <p:nvSpPr>
          <p:cNvPr id="38" name="TextBox 37">
            <a:extLst>
              <a:ext uri="{FF2B5EF4-FFF2-40B4-BE49-F238E27FC236}">
                <a16:creationId xmlns:a16="http://schemas.microsoft.com/office/drawing/2014/main" id="{3F78C066-DD7B-C04E-A50E-2C9E8B285148}"/>
              </a:ext>
            </a:extLst>
          </p:cNvPr>
          <p:cNvSpPr txBox="1"/>
          <p:nvPr/>
        </p:nvSpPr>
        <p:spPr>
          <a:xfrm>
            <a:off x="241173" y="6537960"/>
            <a:ext cx="4095993" cy="307777"/>
          </a:xfrm>
          <a:prstGeom prst="rect">
            <a:avLst/>
          </a:prstGeom>
          <a:noFill/>
        </p:spPr>
        <p:txBody>
          <a:bodyPr wrap="none" rtlCol="0">
            <a:spAutoFit/>
          </a:bodyPr>
          <a:lstStyle/>
          <a:p>
            <a:r>
              <a:rPr lang="en-US" dirty="0">
                <a:solidFill>
                  <a:schemeClr val="tx1">
                    <a:lumMod val="50000"/>
                    <a:lumOff val="50000"/>
                  </a:schemeClr>
                </a:solidFill>
                <a:hlinkClick r:id="rId2">
                  <a:extLst>
                    <a:ext uri="{A12FA001-AC4F-418D-AE19-62706E023703}">
                      <ahyp:hlinkClr xmlns:ahyp="http://schemas.microsoft.com/office/drawing/2018/hyperlinkcolor" val="tx"/>
                    </a:ext>
                  </a:extLst>
                </a:hlinkClick>
              </a:rPr>
              <a:t>https://en.wikipedia.org/wiki/Sequence_alignment</a:t>
            </a:r>
            <a:endParaRPr lang="en-US" dirty="0">
              <a:solidFill>
                <a:schemeClr val="tx1">
                  <a:lumMod val="50000"/>
                  <a:lumOff val="50000"/>
                </a:schemeClr>
              </a:solidFill>
            </a:endParaRPr>
          </a:p>
        </p:txBody>
      </p:sp>
    </p:spTree>
    <p:extLst>
      <p:ext uri="{BB962C8B-B14F-4D97-AF65-F5344CB8AC3E}">
        <p14:creationId xmlns:p14="http://schemas.microsoft.com/office/powerpoint/2010/main" val="42945105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D0A35-D0A8-2C49-AC2B-46C77FA4E1DE}"/>
              </a:ext>
            </a:extLst>
          </p:cNvPr>
          <p:cNvSpPr>
            <a:spLocks noGrp="1"/>
          </p:cNvSpPr>
          <p:nvPr>
            <p:ph type="title"/>
          </p:nvPr>
        </p:nvSpPr>
        <p:spPr>
          <a:xfrm>
            <a:off x="628650" y="963877"/>
            <a:ext cx="2620771" cy="4930246"/>
          </a:xfrm>
        </p:spPr>
        <p:txBody>
          <a:bodyPr>
            <a:normAutofit/>
          </a:bodyPr>
          <a:lstStyle/>
          <a:p>
            <a:pPr algn="r"/>
            <a:r>
              <a:rPr lang="en-US" sz="4400" dirty="0">
                <a:solidFill>
                  <a:schemeClr val="accent1"/>
                </a:solidFill>
              </a:rPr>
              <a:t>Our Data</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64D06F29-025B-CC40-BA42-5B2A2440A917}"/>
              </a:ext>
            </a:extLst>
          </p:cNvPr>
          <p:cNvSpPr>
            <a:spLocks noGrp="1"/>
          </p:cNvSpPr>
          <p:nvPr>
            <p:ph type="body" idx="1"/>
          </p:nvPr>
        </p:nvSpPr>
        <p:spPr>
          <a:xfrm>
            <a:off x="3732023" y="963877"/>
            <a:ext cx="4783327" cy="4930246"/>
          </a:xfrm>
        </p:spPr>
        <p:txBody>
          <a:bodyPr anchor="ctr">
            <a:normAutofit/>
          </a:bodyPr>
          <a:lstStyle/>
          <a:p>
            <a:pPr marL="114300" indent="0">
              <a:buNone/>
            </a:pPr>
            <a:endParaRPr lang="en-US" sz="2100" dirty="0"/>
          </a:p>
          <a:p>
            <a:pPr marL="114300" indent="0">
              <a:buNone/>
            </a:pPr>
            <a:endParaRPr lang="en-US" sz="2100" dirty="0"/>
          </a:p>
          <a:p>
            <a:pPr marL="114300" indent="0">
              <a:buNone/>
            </a:pPr>
            <a:endParaRPr lang="en-US" sz="2100" dirty="0"/>
          </a:p>
          <a:p>
            <a:pPr marL="114300" indent="0">
              <a:buNone/>
            </a:pPr>
            <a:endParaRPr lang="en-US" sz="2100" dirty="0"/>
          </a:p>
          <a:p>
            <a:pPr marL="114300" indent="0">
              <a:buNone/>
            </a:pPr>
            <a:r>
              <a:rPr lang="en-US" sz="2100" b="1" dirty="0"/>
              <a:t>	In this tutorial, we provide:</a:t>
            </a:r>
          </a:p>
          <a:p>
            <a:pPr marL="571500" lvl="1" indent="0">
              <a:buNone/>
            </a:pPr>
            <a:endParaRPr lang="en-US" sz="2100" dirty="0"/>
          </a:p>
          <a:p>
            <a:pPr marL="571500" lvl="1" indent="0">
              <a:buNone/>
            </a:pPr>
            <a:endParaRPr lang="en-US" sz="2100" dirty="0"/>
          </a:p>
          <a:p>
            <a:pPr marL="571500" lvl="1" indent="0">
              <a:buNone/>
            </a:pPr>
            <a:r>
              <a:rPr lang="en-US" sz="2100" dirty="0"/>
              <a:t>1. The known RNA sequence encoding the HIV virus, which will serve as our reference genome. </a:t>
            </a:r>
          </a:p>
          <a:p>
            <a:pPr lvl="1"/>
            <a:endParaRPr lang="en-US" sz="2100" dirty="0"/>
          </a:p>
          <a:p>
            <a:pPr marL="571500" lvl="1" indent="0">
              <a:buNone/>
            </a:pPr>
            <a:r>
              <a:rPr lang="en-US" sz="2100" dirty="0"/>
              <a:t>2. RNA transcripts sequenced from a sample of human tissue.</a:t>
            </a:r>
          </a:p>
          <a:p>
            <a:pPr lvl="1"/>
            <a:endParaRPr lang="en-US" sz="2100" dirty="0"/>
          </a:p>
          <a:p>
            <a:pPr lvl="1"/>
            <a:endParaRPr lang="en-US" sz="2100" dirty="0"/>
          </a:p>
          <a:p>
            <a:endParaRPr lang="en-US" sz="2100" dirty="0"/>
          </a:p>
          <a:p>
            <a:endParaRPr lang="en-US" sz="2100" dirty="0"/>
          </a:p>
          <a:p>
            <a:endParaRPr lang="en-US" sz="2100" dirty="0"/>
          </a:p>
          <a:p>
            <a:endParaRPr lang="en-US" sz="2100" dirty="0"/>
          </a:p>
        </p:txBody>
      </p:sp>
      <p:sp>
        <p:nvSpPr>
          <p:cNvPr id="4" name="Slide Number Placeholder 3">
            <a:extLst>
              <a:ext uri="{FF2B5EF4-FFF2-40B4-BE49-F238E27FC236}">
                <a16:creationId xmlns:a16="http://schemas.microsoft.com/office/drawing/2014/main" id="{AB53E102-05F6-4C47-88DA-C3900C54BF4F}"/>
              </a:ext>
            </a:extLst>
          </p:cNvPr>
          <p:cNvSpPr>
            <a:spLocks noGrp="1"/>
          </p:cNvSpPr>
          <p:nvPr>
            <p:ph type="sldNum" idx="12"/>
          </p:nvPr>
        </p:nvSpPr>
        <p:spPr>
          <a:xfrm>
            <a:off x="7928637" y="6033479"/>
            <a:ext cx="586712" cy="365125"/>
          </a:xfrm>
        </p:spPr>
        <p:txBody>
          <a:bodyPr>
            <a:normAutofit/>
          </a:bodyPr>
          <a:lstStyle/>
          <a:p>
            <a:pPr marL="0" lvl="0" indent="0" rtl="0">
              <a:spcBef>
                <a:spcPts val="0"/>
              </a:spcBef>
              <a:spcAft>
                <a:spcPts val="600"/>
              </a:spcAft>
              <a:buNone/>
            </a:pPr>
            <a:fld id="{00000000-1234-1234-1234-123412341234}" type="slidenum">
              <a:rPr lang="en-US" sz="900">
                <a:solidFill>
                  <a:schemeClr val="tx1">
                    <a:alpha val="80000"/>
                  </a:schemeClr>
                </a:solidFill>
              </a:rPr>
              <a:pPr marL="0" lvl="0" indent="0" rtl="0">
                <a:spcBef>
                  <a:spcPts val="0"/>
                </a:spcBef>
                <a:spcAft>
                  <a:spcPts val="600"/>
                </a:spcAft>
                <a:buNone/>
              </a:pPr>
              <a:t>53</a:t>
            </a:fld>
            <a:endParaRPr lang="en-US" sz="900">
              <a:solidFill>
                <a:schemeClr val="tx1">
                  <a:alpha val="80000"/>
                </a:schemeClr>
              </a:solidFill>
            </a:endParaRPr>
          </a:p>
        </p:txBody>
      </p:sp>
    </p:spTree>
    <p:extLst>
      <p:ext uri="{BB962C8B-B14F-4D97-AF65-F5344CB8AC3E}">
        <p14:creationId xmlns:p14="http://schemas.microsoft.com/office/powerpoint/2010/main" val="1935042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0A6D9-4C82-6D46-A785-C5ADCD875B10}"/>
              </a:ext>
            </a:extLst>
          </p:cNvPr>
          <p:cNvSpPr>
            <a:spLocks noGrp="1"/>
          </p:cNvSpPr>
          <p:nvPr>
            <p:ph type="title"/>
          </p:nvPr>
        </p:nvSpPr>
        <p:spPr>
          <a:xfrm>
            <a:off x="628650" y="963877"/>
            <a:ext cx="2620771" cy="4930246"/>
          </a:xfrm>
        </p:spPr>
        <p:txBody>
          <a:bodyPr>
            <a:normAutofit/>
          </a:bodyPr>
          <a:lstStyle/>
          <a:p>
            <a:pPr algn="r"/>
            <a:r>
              <a:rPr lang="en-US" sz="4400">
                <a:solidFill>
                  <a:schemeClr val="accent1"/>
                </a:solidFill>
              </a:rPr>
              <a:t>Our goal</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D46727E-739C-0C48-9FE6-48E9AA23DBDA}"/>
              </a:ext>
            </a:extLst>
          </p:cNvPr>
          <p:cNvSpPr>
            <a:spLocks noGrp="1"/>
          </p:cNvSpPr>
          <p:nvPr>
            <p:ph type="body" idx="1"/>
          </p:nvPr>
        </p:nvSpPr>
        <p:spPr>
          <a:xfrm>
            <a:off x="3732023" y="963877"/>
            <a:ext cx="4783327" cy="4930246"/>
          </a:xfrm>
        </p:spPr>
        <p:txBody>
          <a:bodyPr anchor="ctr">
            <a:normAutofit/>
          </a:bodyPr>
          <a:lstStyle/>
          <a:p>
            <a:pPr marL="114300" indent="0">
              <a:buNone/>
            </a:pPr>
            <a:r>
              <a:rPr lang="en-US" sz="2100" dirty="0"/>
              <a:t>By aligning the human patient’s RNA sequence data to the RNA transcriptome of the HIV Virus, we can confirm whether or not this patient is HIV positive. </a:t>
            </a:r>
          </a:p>
        </p:txBody>
      </p:sp>
      <p:sp>
        <p:nvSpPr>
          <p:cNvPr id="4" name="Slide Number Placeholder 3">
            <a:extLst>
              <a:ext uri="{FF2B5EF4-FFF2-40B4-BE49-F238E27FC236}">
                <a16:creationId xmlns:a16="http://schemas.microsoft.com/office/drawing/2014/main" id="{9F692D12-96E4-5646-82AD-9BC7E1515461}"/>
              </a:ext>
            </a:extLst>
          </p:cNvPr>
          <p:cNvSpPr>
            <a:spLocks noGrp="1"/>
          </p:cNvSpPr>
          <p:nvPr>
            <p:ph type="sldNum" idx="12"/>
          </p:nvPr>
        </p:nvSpPr>
        <p:spPr>
          <a:xfrm>
            <a:off x="7928637" y="6033479"/>
            <a:ext cx="586712" cy="365125"/>
          </a:xfrm>
        </p:spPr>
        <p:txBody>
          <a:bodyPr>
            <a:normAutofit/>
          </a:bodyPr>
          <a:lstStyle/>
          <a:p>
            <a:pPr marL="0" lvl="0" indent="0" rtl="0">
              <a:spcBef>
                <a:spcPts val="0"/>
              </a:spcBef>
              <a:spcAft>
                <a:spcPts val="600"/>
              </a:spcAft>
              <a:buNone/>
            </a:pPr>
            <a:fld id="{00000000-1234-1234-1234-123412341234}" type="slidenum">
              <a:rPr lang="en-US" sz="900">
                <a:solidFill>
                  <a:schemeClr val="tx1">
                    <a:alpha val="80000"/>
                  </a:schemeClr>
                </a:solidFill>
              </a:rPr>
              <a:pPr marL="0" lvl="0" indent="0" rtl="0">
                <a:spcBef>
                  <a:spcPts val="0"/>
                </a:spcBef>
                <a:spcAft>
                  <a:spcPts val="600"/>
                </a:spcAft>
                <a:buNone/>
              </a:pPr>
              <a:t>54</a:t>
            </a:fld>
            <a:endParaRPr lang="en-US" sz="900">
              <a:solidFill>
                <a:schemeClr val="tx1">
                  <a:alpha val="80000"/>
                </a:schemeClr>
              </a:solidFill>
            </a:endParaRPr>
          </a:p>
        </p:txBody>
      </p:sp>
    </p:spTree>
    <p:extLst>
      <p:ext uri="{BB962C8B-B14F-4D97-AF65-F5344CB8AC3E}">
        <p14:creationId xmlns:p14="http://schemas.microsoft.com/office/powerpoint/2010/main" val="3487832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F4D2-1AE3-E14A-9089-4EC5E93405B3}"/>
              </a:ext>
            </a:extLst>
          </p:cNvPr>
          <p:cNvSpPr>
            <a:spLocks noGrp="1"/>
          </p:cNvSpPr>
          <p:nvPr>
            <p:ph type="title"/>
          </p:nvPr>
        </p:nvSpPr>
        <p:spPr>
          <a:xfrm>
            <a:off x="1778000" y="2187743"/>
            <a:ext cx="3970087" cy="2482515"/>
          </a:xfrm>
        </p:spPr>
        <p:txBody>
          <a:bodyPr vert="horz" lIns="91440" tIns="45720" rIns="91440" bIns="45720" rtlCol="0" anchor="ctr">
            <a:normAutofit/>
          </a:bodyPr>
          <a:lstStyle/>
          <a:p>
            <a:pPr algn="l">
              <a:lnSpc>
                <a:spcPct val="90000"/>
              </a:lnSpc>
              <a:spcBef>
                <a:spcPct val="0"/>
              </a:spcBef>
            </a:pPr>
            <a:r>
              <a:rPr lang="en-US" sz="5600" kern="1200">
                <a:solidFill>
                  <a:schemeClr val="tx1"/>
                </a:solidFill>
                <a:latin typeface="+mj-lt"/>
                <a:ea typeface="+mj-ea"/>
                <a:cs typeface="+mj-cs"/>
              </a:rPr>
              <a:t>Sequence Alignment with BWA</a:t>
            </a:r>
          </a:p>
        </p:txBody>
      </p:sp>
      <p:pic>
        <p:nvPicPr>
          <p:cNvPr id="8" name="Graphic 7" descr="Asterisk">
            <a:extLst>
              <a:ext uri="{FF2B5EF4-FFF2-40B4-BE49-F238E27FC236}">
                <a16:creationId xmlns:a16="http://schemas.microsoft.com/office/drawing/2014/main" id="{CB26B0A0-0098-469F-ABFF-422D5B8762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50" y="2914651"/>
            <a:ext cx="1028700" cy="1028700"/>
          </a:xfrm>
          <a:prstGeom prst="rect">
            <a:avLst/>
          </a:prstGeom>
        </p:spPr>
      </p:pic>
      <p:pic>
        <p:nvPicPr>
          <p:cNvPr id="10" name="Graphic 9">
            <a:extLst>
              <a:ext uri="{FF2B5EF4-FFF2-40B4-BE49-F238E27FC236}">
                <a16:creationId xmlns:a16="http://schemas.microsoft.com/office/drawing/2014/main" id="{D4DA871E-84DB-4DD1-B43B-0A901ADA62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1073" y="1469503"/>
            <a:ext cx="3918995" cy="3918995"/>
          </a:xfrm>
          <a:prstGeom prst="rect">
            <a:avLst/>
          </a:prstGeom>
        </p:spPr>
      </p:pic>
      <p:sp>
        <p:nvSpPr>
          <p:cNvPr id="4" name="Slide Number Placeholder 3">
            <a:extLst>
              <a:ext uri="{FF2B5EF4-FFF2-40B4-BE49-F238E27FC236}">
                <a16:creationId xmlns:a16="http://schemas.microsoft.com/office/drawing/2014/main" id="{DF1A6388-7304-DF48-91EE-E7673D3CABE4}"/>
              </a:ext>
            </a:extLst>
          </p:cNvPr>
          <p:cNvSpPr>
            <a:spLocks noGrp="1"/>
          </p:cNvSpPr>
          <p:nvPr>
            <p:ph type="sldNum" idx="12"/>
          </p:nvPr>
        </p:nvSpPr>
        <p:spPr>
          <a:xfrm>
            <a:off x="6842668" y="6356350"/>
            <a:ext cx="20574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z="1200" kern="1200" smtClean="0">
                <a:solidFill>
                  <a:schemeClr val="tx1">
                    <a:tint val="75000"/>
                  </a:schemeClr>
                </a:solidFill>
                <a:latin typeface="+mn-lt"/>
                <a:ea typeface="+mn-ea"/>
                <a:cs typeface="+mn-cs"/>
              </a:rPr>
              <a:pPr lvl="0" indent="0">
                <a:spcBef>
                  <a:spcPts val="0"/>
                </a:spcBef>
                <a:spcAft>
                  <a:spcPts val="600"/>
                </a:spcAft>
                <a:buNone/>
              </a:pPr>
              <a:t>55</a:t>
            </a:fld>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979306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64590-DE05-504D-9630-B21E352ABEE7}"/>
              </a:ext>
            </a:extLst>
          </p:cNvPr>
          <p:cNvSpPr>
            <a:spLocks noGrp="1"/>
          </p:cNvSpPr>
          <p:nvPr>
            <p:ph type="title"/>
          </p:nvPr>
        </p:nvSpPr>
        <p:spPr>
          <a:xfrm>
            <a:off x="840699" y="687480"/>
            <a:ext cx="5605629" cy="994172"/>
          </a:xfrm>
        </p:spPr>
        <p:txBody>
          <a:bodyPr>
            <a:noAutofit/>
          </a:bodyPr>
          <a:lstStyle/>
          <a:p>
            <a:pPr>
              <a:lnSpc>
                <a:spcPct val="90000"/>
              </a:lnSpc>
            </a:pPr>
            <a:r>
              <a:rPr lang="en-US" sz="2600" b="1" dirty="0"/>
              <a:t>1. Download BWA package, SAMTOOLS, reference and sequences to align:</a:t>
            </a:r>
            <a:br>
              <a:rPr lang="en-US" sz="2600" dirty="0">
                <a:latin typeface="Courier New"/>
                <a:ea typeface="Courier New"/>
                <a:cs typeface="Courier New"/>
                <a:sym typeface="Courier New"/>
              </a:rPr>
            </a:br>
            <a:endParaRPr lang="en-US" sz="2600" dirty="0"/>
          </a:p>
        </p:txBody>
      </p:sp>
      <p:sp>
        <p:nvSpPr>
          <p:cNvPr id="3" name="Text Placeholder 2">
            <a:extLst>
              <a:ext uri="{FF2B5EF4-FFF2-40B4-BE49-F238E27FC236}">
                <a16:creationId xmlns:a16="http://schemas.microsoft.com/office/drawing/2014/main" id="{1CB3DE6B-75F4-1748-AE37-79DB1CC1810C}"/>
              </a:ext>
            </a:extLst>
          </p:cNvPr>
          <p:cNvSpPr>
            <a:spLocks noGrp="1"/>
          </p:cNvSpPr>
          <p:nvPr>
            <p:ph type="body" idx="1"/>
          </p:nvPr>
        </p:nvSpPr>
        <p:spPr>
          <a:xfrm>
            <a:off x="852321" y="2227943"/>
            <a:ext cx="5033221" cy="3788227"/>
          </a:xfrm>
        </p:spPr>
        <p:txBody>
          <a:bodyPr anchor="ctr">
            <a:normAutofit/>
          </a:bodyPr>
          <a:lstStyle/>
          <a:p>
            <a:pPr marL="0" indent="0">
              <a:lnSpc>
                <a:spcPct val="90000"/>
              </a:lnSpc>
              <a:spcBef>
                <a:spcPts val="518"/>
              </a:spcBef>
              <a:buSzPts val="2590"/>
              <a:buNone/>
            </a:pPr>
            <a:r>
              <a:rPr lang="en-US" sz="2100" b="1">
                <a:latin typeface="Courier New"/>
                <a:ea typeface="Courier New"/>
                <a:cs typeface="Courier New"/>
                <a:sym typeface="Courier New"/>
              </a:rPr>
              <a:t>If you have git installed run in terminal:</a:t>
            </a:r>
          </a:p>
          <a:p>
            <a:pPr marL="0" indent="0">
              <a:lnSpc>
                <a:spcPct val="90000"/>
              </a:lnSpc>
              <a:spcBef>
                <a:spcPts val="518"/>
              </a:spcBef>
              <a:buSzPts val="2590"/>
              <a:buNone/>
            </a:pPr>
            <a:r>
              <a:rPr lang="en-US" sz="2100">
                <a:latin typeface="Courier New"/>
                <a:ea typeface="Courier New"/>
                <a:cs typeface="Courier New"/>
                <a:sym typeface="Courier New"/>
              </a:rPr>
              <a:t>git clone https://github.com/Mangul-Lab-USC/BWA_Tutorial.git</a:t>
            </a:r>
          </a:p>
          <a:p>
            <a:pPr marL="0" indent="0">
              <a:lnSpc>
                <a:spcPct val="90000"/>
              </a:lnSpc>
              <a:spcBef>
                <a:spcPts val="592"/>
              </a:spcBef>
              <a:buSzPts val="2960"/>
              <a:buNone/>
            </a:pPr>
            <a:endParaRPr lang="en-US" sz="2100" b="1">
              <a:latin typeface="Courier New"/>
              <a:ea typeface="Courier New"/>
              <a:cs typeface="Courier New"/>
              <a:sym typeface="Courier New"/>
            </a:endParaRPr>
          </a:p>
          <a:p>
            <a:pPr marL="0" indent="0">
              <a:lnSpc>
                <a:spcPct val="90000"/>
              </a:lnSpc>
              <a:spcBef>
                <a:spcPts val="592"/>
              </a:spcBef>
              <a:buSzPts val="2960"/>
              <a:buNone/>
            </a:pPr>
            <a:r>
              <a:rPr lang="en-US" sz="2100" b="1">
                <a:latin typeface="Courier New"/>
                <a:ea typeface="Courier New"/>
                <a:cs typeface="Courier New"/>
                <a:sym typeface="Courier New"/>
              </a:rPr>
              <a:t>If no git, download zip file from the link provided by professor, then unzip the file:</a:t>
            </a:r>
            <a:endParaRPr lang="en-US" sz="2100">
              <a:latin typeface="Courier New"/>
              <a:ea typeface="Courier New"/>
              <a:cs typeface="Courier New"/>
              <a:sym typeface="Courier New"/>
            </a:endParaRPr>
          </a:p>
          <a:p>
            <a:pPr marL="0" indent="0">
              <a:lnSpc>
                <a:spcPct val="90000"/>
              </a:lnSpc>
              <a:spcBef>
                <a:spcPts val="592"/>
              </a:spcBef>
              <a:buSzPts val="2960"/>
              <a:buNone/>
            </a:pPr>
            <a:r>
              <a:rPr lang="en-US" sz="2100">
                <a:latin typeface="Courier New"/>
                <a:ea typeface="Courier New"/>
                <a:cs typeface="Courier New"/>
                <a:sym typeface="Courier New"/>
              </a:rPr>
              <a:t>unzip BWA_Tutorial.zip</a:t>
            </a:r>
          </a:p>
          <a:p>
            <a:pPr marL="0" indent="0">
              <a:lnSpc>
                <a:spcPct val="90000"/>
              </a:lnSpc>
              <a:spcBef>
                <a:spcPts val="592"/>
              </a:spcBef>
              <a:buSzPts val="2960"/>
              <a:buNone/>
            </a:pPr>
            <a:endParaRPr lang="en-US" sz="2100">
              <a:latin typeface="Courier New"/>
              <a:ea typeface="Courier New"/>
              <a:cs typeface="Courier New"/>
              <a:sym typeface="Courier New"/>
            </a:endParaRPr>
          </a:p>
          <a:p>
            <a:pPr>
              <a:lnSpc>
                <a:spcPct val="90000"/>
              </a:lnSpc>
            </a:pPr>
            <a:endParaRPr lang="en-US" sz="210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rgbClr val="B1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rgbClr val="F5A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oogle Shape;462;p56">
            <a:extLst>
              <a:ext uri="{FF2B5EF4-FFF2-40B4-BE49-F238E27FC236}">
                <a16:creationId xmlns:a16="http://schemas.microsoft.com/office/drawing/2014/main" id="{E3D9EED3-723E-694A-8A14-7DA1DECCB6CE}"/>
              </a:ext>
            </a:extLst>
          </p:cNvPr>
          <p:cNvPicPr preferRelativeResize="0"/>
          <p:nvPr/>
        </p:nvPicPr>
        <p:blipFill>
          <a:blip r:embed="rId2"/>
          <a:stretch>
            <a:fillRect/>
          </a:stretch>
        </p:blipFill>
        <p:spPr>
          <a:xfrm>
            <a:off x="6465356" y="2906060"/>
            <a:ext cx="1462672" cy="1061616"/>
          </a:xfrm>
          <a:prstGeom prst="rect">
            <a:avLst/>
          </a:prstGeom>
          <a:noFill/>
        </p:spPr>
      </p:pic>
      <p:sp>
        <p:nvSpPr>
          <p:cNvPr id="4" name="Slide Number Placeholder 3">
            <a:extLst>
              <a:ext uri="{FF2B5EF4-FFF2-40B4-BE49-F238E27FC236}">
                <a16:creationId xmlns:a16="http://schemas.microsoft.com/office/drawing/2014/main" id="{64BAB166-962A-4D4F-97CD-9722E68F101E}"/>
              </a:ext>
            </a:extLst>
          </p:cNvPr>
          <p:cNvSpPr>
            <a:spLocks noGrp="1"/>
          </p:cNvSpPr>
          <p:nvPr>
            <p:ph type="sldNum" idx="12"/>
          </p:nvPr>
        </p:nvSpPr>
        <p:spPr>
          <a:xfrm>
            <a:off x="7576075" y="6415760"/>
            <a:ext cx="759278" cy="273844"/>
          </a:xfrm>
        </p:spPr>
        <p:txBody>
          <a:bodyPr>
            <a:normAutofit/>
          </a:bodyPr>
          <a:lstStyle/>
          <a:p>
            <a:pPr marL="0" lvl="0" indent="0" rtl="0">
              <a:lnSpc>
                <a:spcPct val="90000"/>
              </a:lnSpc>
              <a:spcBef>
                <a:spcPts val="0"/>
              </a:spcBef>
              <a:spcAft>
                <a:spcPts val="600"/>
              </a:spcAft>
              <a:buNone/>
            </a:pPr>
            <a:fld id="{00000000-1234-1234-1234-123412341234}" type="slidenum">
              <a:rPr lang="en-US" sz="700">
                <a:solidFill>
                  <a:srgbClr val="FFFFFF"/>
                </a:solidFill>
              </a:rPr>
              <a:pPr marL="0" lvl="0" indent="0" rtl="0">
                <a:lnSpc>
                  <a:spcPct val="90000"/>
                </a:lnSpc>
                <a:spcBef>
                  <a:spcPts val="0"/>
                </a:spcBef>
                <a:spcAft>
                  <a:spcPts val="600"/>
                </a:spcAft>
                <a:buNone/>
              </a:pPr>
              <a:t>56</a:t>
            </a:fld>
            <a:endParaRPr lang="en-US" sz="700">
              <a:solidFill>
                <a:srgbClr val="FFFFFF"/>
              </a:solidFill>
            </a:endParaRPr>
          </a:p>
        </p:txBody>
      </p:sp>
    </p:spTree>
    <p:extLst>
      <p:ext uri="{BB962C8B-B14F-4D97-AF65-F5344CB8AC3E}">
        <p14:creationId xmlns:p14="http://schemas.microsoft.com/office/powerpoint/2010/main" val="31623002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of a cell phone&#10;&#10;Description automatically generated">
            <a:extLst>
              <a:ext uri="{FF2B5EF4-FFF2-40B4-BE49-F238E27FC236}">
                <a16:creationId xmlns:a16="http://schemas.microsoft.com/office/drawing/2014/main" id="{AAE8B00F-1FBA-3646-B616-476C293A3E87}"/>
              </a:ext>
            </a:extLst>
          </p:cNvPr>
          <p:cNvPicPr>
            <a:picLocks noChangeAspect="1"/>
          </p:cNvPicPr>
          <p:nvPr/>
        </p:nvPicPr>
        <p:blipFill>
          <a:blip r:embed="rId2"/>
          <a:stretch>
            <a:fillRect/>
          </a:stretch>
        </p:blipFill>
        <p:spPr>
          <a:xfrm>
            <a:off x="329634" y="1417638"/>
            <a:ext cx="8357166" cy="1710531"/>
          </a:xfrm>
          <a:prstGeom prst="rect">
            <a:avLst/>
          </a:prstGeom>
        </p:spPr>
      </p:pic>
      <p:cxnSp>
        <p:nvCxnSpPr>
          <p:cNvPr id="24" name="Straight Arrow Connector 23">
            <a:extLst>
              <a:ext uri="{FF2B5EF4-FFF2-40B4-BE49-F238E27FC236}">
                <a16:creationId xmlns:a16="http://schemas.microsoft.com/office/drawing/2014/main" id="{434DAD02-415D-DA41-979E-C24C0080980F}"/>
              </a:ext>
            </a:extLst>
          </p:cNvPr>
          <p:cNvCxnSpPr>
            <a:cxnSpLocks/>
          </p:cNvCxnSpPr>
          <p:nvPr/>
        </p:nvCxnSpPr>
        <p:spPr>
          <a:xfrm flipV="1">
            <a:off x="1400560" y="2782168"/>
            <a:ext cx="0" cy="3224494"/>
          </a:xfrm>
          <a:prstGeom prst="straightConnector1">
            <a:avLst/>
          </a:prstGeom>
          <a:ln w="698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29F9FB2-6476-1742-9BDF-15120592704D}"/>
              </a:ext>
            </a:extLst>
          </p:cNvPr>
          <p:cNvCxnSpPr>
            <a:cxnSpLocks/>
          </p:cNvCxnSpPr>
          <p:nvPr/>
        </p:nvCxnSpPr>
        <p:spPr>
          <a:xfrm flipV="1">
            <a:off x="6823898" y="2740036"/>
            <a:ext cx="0" cy="2840120"/>
          </a:xfrm>
          <a:prstGeom prst="straightConnector1">
            <a:avLst/>
          </a:prstGeom>
          <a:ln w="698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1A23BF6-4A7B-DA43-9745-C4F8352F3C4B}"/>
              </a:ext>
            </a:extLst>
          </p:cNvPr>
          <p:cNvSpPr>
            <a:spLocks noGrp="1"/>
          </p:cNvSpPr>
          <p:nvPr>
            <p:ph type="title"/>
          </p:nvPr>
        </p:nvSpPr>
        <p:spPr/>
        <p:txBody>
          <a:bodyPr/>
          <a:lstStyle/>
          <a:p>
            <a:r>
              <a:rPr lang="en-US" dirty="0"/>
              <a:t>What’s inside</a:t>
            </a:r>
          </a:p>
        </p:txBody>
      </p:sp>
      <p:sp>
        <p:nvSpPr>
          <p:cNvPr id="4" name="Slide Number Placeholder 3">
            <a:extLst>
              <a:ext uri="{FF2B5EF4-FFF2-40B4-BE49-F238E27FC236}">
                <a16:creationId xmlns:a16="http://schemas.microsoft.com/office/drawing/2014/main" id="{BEAD9D89-9C2C-CD42-8DE9-7CA6785EEA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cxnSp>
        <p:nvCxnSpPr>
          <p:cNvPr id="9" name="Straight Arrow Connector 8">
            <a:extLst>
              <a:ext uri="{FF2B5EF4-FFF2-40B4-BE49-F238E27FC236}">
                <a16:creationId xmlns:a16="http://schemas.microsoft.com/office/drawing/2014/main" id="{4F5BAF2C-5886-BF47-8116-733FD8D43543}"/>
              </a:ext>
            </a:extLst>
          </p:cNvPr>
          <p:cNvCxnSpPr>
            <a:cxnSpLocks/>
          </p:cNvCxnSpPr>
          <p:nvPr/>
        </p:nvCxnSpPr>
        <p:spPr>
          <a:xfrm flipV="1">
            <a:off x="2819456" y="2152650"/>
            <a:ext cx="0" cy="2692494"/>
          </a:xfrm>
          <a:prstGeom prst="straightConnector1">
            <a:avLst/>
          </a:prstGeom>
          <a:ln w="698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0E4B91A-2280-F041-AEAC-BA2FF7C4BC3A}"/>
              </a:ext>
            </a:extLst>
          </p:cNvPr>
          <p:cNvCxnSpPr>
            <a:cxnSpLocks/>
          </p:cNvCxnSpPr>
          <p:nvPr/>
        </p:nvCxnSpPr>
        <p:spPr>
          <a:xfrm flipV="1">
            <a:off x="6245829" y="3020650"/>
            <a:ext cx="0" cy="1377929"/>
          </a:xfrm>
          <a:prstGeom prst="straightConnector1">
            <a:avLst/>
          </a:prstGeom>
          <a:ln w="698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11450E5-EB58-D449-BCF2-FFDEC66817E1}"/>
              </a:ext>
            </a:extLst>
          </p:cNvPr>
          <p:cNvCxnSpPr>
            <a:cxnSpLocks/>
          </p:cNvCxnSpPr>
          <p:nvPr/>
        </p:nvCxnSpPr>
        <p:spPr>
          <a:xfrm flipV="1">
            <a:off x="2819456" y="2152650"/>
            <a:ext cx="2362144" cy="2692494"/>
          </a:xfrm>
          <a:prstGeom prst="straightConnector1">
            <a:avLst/>
          </a:prstGeom>
          <a:ln w="698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1BC37F9-0815-D74A-9CBF-F7465C964C50}"/>
              </a:ext>
            </a:extLst>
          </p:cNvPr>
          <p:cNvSpPr txBox="1"/>
          <p:nvPr/>
        </p:nvSpPr>
        <p:spPr>
          <a:xfrm>
            <a:off x="1601814" y="4841492"/>
            <a:ext cx="2435283" cy="738664"/>
          </a:xfrm>
          <a:prstGeom prst="rect">
            <a:avLst/>
          </a:prstGeom>
          <a:noFill/>
        </p:spPr>
        <p:txBody>
          <a:bodyPr wrap="none" rtlCol="0">
            <a:spAutoFit/>
          </a:bodyPr>
          <a:lstStyle/>
          <a:p>
            <a:pPr algn="ctr"/>
            <a:r>
              <a:rPr lang="en-US" b="1" dirty="0"/>
              <a:t>HIV Reference </a:t>
            </a:r>
            <a:r>
              <a:rPr lang="en-US" b="1" dirty="0" err="1"/>
              <a:t>Fasta</a:t>
            </a:r>
            <a:endParaRPr lang="en-US" b="1" dirty="0"/>
          </a:p>
          <a:p>
            <a:pPr algn="ctr"/>
            <a:r>
              <a:rPr lang="en-US" b="1" dirty="0"/>
              <a:t>+</a:t>
            </a:r>
          </a:p>
          <a:p>
            <a:pPr algn="ctr"/>
            <a:r>
              <a:rPr lang="en-US" b="1" dirty="0"/>
              <a:t>Human Sample RNA </a:t>
            </a:r>
            <a:r>
              <a:rPr lang="en-US" b="1" dirty="0" err="1"/>
              <a:t>Fasta</a:t>
            </a:r>
            <a:endParaRPr lang="en-US" b="1" dirty="0"/>
          </a:p>
        </p:txBody>
      </p:sp>
      <p:sp>
        <p:nvSpPr>
          <p:cNvPr id="18" name="TextBox 17">
            <a:extLst>
              <a:ext uri="{FF2B5EF4-FFF2-40B4-BE49-F238E27FC236}">
                <a16:creationId xmlns:a16="http://schemas.microsoft.com/office/drawing/2014/main" id="{70399E6A-29C8-2F48-9176-C86DA459971C}"/>
              </a:ext>
            </a:extLst>
          </p:cNvPr>
          <p:cNvSpPr txBox="1"/>
          <p:nvPr/>
        </p:nvSpPr>
        <p:spPr>
          <a:xfrm>
            <a:off x="4799127" y="4418395"/>
            <a:ext cx="3248005" cy="307777"/>
          </a:xfrm>
          <a:prstGeom prst="rect">
            <a:avLst/>
          </a:prstGeom>
          <a:noFill/>
        </p:spPr>
        <p:txBody>
          <a:bodyPr wrap="none" rtlCol="0">
            <a:spAutoFit/>
          </a:bodyPr>
          <a:lstStyle/>
          <a:p>
            <a:r>
              <a:rPr lang="en-US" b="1" dirty="0"/>
              <a:t>Tool for viewing Sam and Bam Files</a:t>
            </a:r>
          </a:p>
        </p:txBody>
      </p:sp>
      <p:sp>
        <p:nvSpPr>
          <p:cNvPr id="19" name="TextBox 18">
            <a:extLst>
              <a:ext uri="{FF2B5EF4-FFF2-40B4-BE49-F238E27FC236}">
                <a16:creationId xmlns:a16="http://schemas.microsoft.com/office/drawing/2014/main" id="{C8179DC3-AE32-944B-8DF9-763FC6E12DCB}"/>
              </a:ext>
            </a:extLst>
          </p:cNvPr>
          <p:cNvSpPr txBox="1"/>
          <p:nvPr/>
        </p:nvSpPr>
        <p:spPr>
          <a:xfrm>
            <a:off x="0" y="4576011"/>
            <a:ext cx="1627369" cy="307777"/>
          </a:xfrm>
          <a:prstGeom prst="rect">
            <a:avLst/>
          </a:prstGeom>
          <a:noFill/>
        </p:spPr>
        <p:txBody>
          <a:bodyPr wrap="none" rtlCol="0">
            <a:spAutoFit/>
          </a:bodyPr>
          <a:lstStyle/>
          <a:p>
            <a:r>
              <a:rPr lang="en-US" b="1" dirty="0"/>
              <a:t>BWA aligner tool</a:t>
            </a:r>
          </a:p>
        </p:txBody>
      </p:sp>
      <p:cxnSp>
        <p:nvCxnSpPr>
          <p:cNvPr id="20" name="Straight Arrow Connector 19">
            <a:extLst>
              <a:ext uri="{FF2B5EF4-FFF2-40B4-BE49-F238E27FC236}">
                <a16:creationId xmlns:a16="http://schemas.microsoft.com/office/drawing/2014/main" id="{86A27320-EC3F-A249-AB2F-8950967F29CC}"/>
              </a:ext>
            </a:extLst>
          </p:cNvPr>
          <p:cNvCxnSpPr>
            <a:cxnSpLocks/>
          </p:cNvCxnSpPr>
          <p:nvPr/>
        </p:nvCxnSpPr>
        <p:spPr>
          <a:xfrm flipV="1">
            <a:off x="659581" y="3194354"/>
            <a:ext cx="0" cy="1377929"/>
          </a:xfrm>
          <a:prstGeom prst="straightConnector1">
            <a:avLst/>
          </a:prstGeom>
          <a:ln w="698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6031B79-D5D2-6045-A5D1-140BD911D406}"/>
              </a:ext>
            </a:extLst>
          </p:cNvPr>
          <p:cNvSpPr txBox="1"/>
          <p:nvPr/>
        </p:nvSpPr>
        <p:spPr>
          <a:xfrm>
            <a:off x="6172168" y="5534916"/>
            <a:ext cx="1576072" cy="307777"/>
          </a:xfrm>
          <a:prstGeom prst="rect">
            <a:avLst/>
          </a:prstGeom>
          <a:noFill/>
        </p:spPr>
        <p:txBody>
          <a:bodyPr wrap="none" rtlCol="0">
            <a:spAutoFit/>
          </a:bodyPr>
          <a:lstStyle/>
          <a:p>
            <a:r>
              <a:rPr lang="en-US" b="1" dirty="0"/>
              <a:t>This </a:t>
            </a:r>
            <a:r>
              <a:rPr lang="en-US" b="1" dirty="0" err="1"/>
              <a:t>Powerpoint</a:t>
            </a:r>
            <a:endParaRPr lang="en-US" b="1" dirty="0"/>
          </a:p>
        </p:txBody>
      </p:sp>
      <p:sp>
        <p:nvSpPr>
          <p:cNvPr id="26" name="TextBox 25">
            <a:extLst>
              <a:ext uri="{FF2B5EF4-FFF2-40B4-BE49-F238E27FC236}">
                <a16:creationId xmlns:a16="http://schemas.microsoft.com/office/drawing/2014/main" id="{DCE05313-4351-0342-9BEF-4F6501D617B3}"/>
              </a:ext>
            </a:extLst>
          </p:cNvPr>
          <p:cNvSpPr txBox="1"/>
          <p:nvPr/>
        </p:nvSpPr>
        <p:spPr>
          <a:xfrm>
            <a:off x="457200" y="6020125"/>
            <a:ext cx="2342308" cy="307777"/>
          </a:xfrm>
          <a:prstGeom prst="rect">
            <a:avLst/>
          </a:prstGeom>
          <a:noFill/>
        </p:spPr>
        <p:txBody>
          <a:bodyPr wrap="none" rtlCol="0">
            <a:spAutoFit/>
          </a:bodyPr>
          <a:lstStyle/>
          <a:p>
            <a:r>
              <a:rPr lang="en-US" b="1" dirty="0"/>
              <a:t>BWA tutorial Instructions</a:t>
            </a:r>
          </a:p>
        </p:txBody>
      </p:sp>
    </p:spTree>
    <p:extLst>
      <p:ext uri="{BB962C8B-B14F-4D97-AF65-F5344CB8AC3E}">
        <p14:creationId xmlns:p14="http://schemas.microsoft.com/office/powerpoint/2010/main" val="307770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9D645-A626-9049-90EC-8A6CCA16E488}"/>
              </a:ext>
            </a:extLst>
          </p:cNvPr>
          <p:cNvSpPr>
            <a:spLocks noGrp="1"/>
          </p:cNvSpPr>
          <p:nvPr>
            <p:ph type="title"/>
          </p:nvPr>
        </p:nvSpPr>
        <p:spPr>
          <a:xfrm>
            <a:off x="840699" y="687480"/>
            <a:ext cx="5605629" cy="994172"/>
          </a:xfrm>
        </p:spPr>
        <p:txBody>
          <a:bodyPr>
            <a:normAutofit/>
          </a:bodyPr>
          <a:lstStyle/>
          <a:p>
            <a:r>
              <a:rPr lang="en-US" sz="3850" b="1"/>
              <a:t>2. Install tools</a:t>
            </a:r>
            <a:endParaRPr lang="en-US" sz="3850"/>
          </a:p>
        </p:txBody>
      </p:sp>
      <p:sp>
        <p:nvSpPr>
          <p:cNvPr id="3" name="Text Placeholder 2">
            <a:extLst>
              <a:ext uri="{FF2B5EF4-FFF2-40B4-BE49-F238E27FC236}">
                <a16:creationId xmlns:a16="http://schemas.microsoft.com/office/drawing/2014/main" id="{881FE644-FED5-C044-AF43-C364FDD5EE27}"/>
              </a:ext>
            </a:extLst>
          </p:cNvPr>
          <p:cNvSpPr>
            <a:spLocks noGrp="1"/>
          </p:cNvSpPr>
          <p:nvPr>
            <p:ph type="body" idx="1"/>
          </p:nvPr>
        </p:nvSpPr>
        <p:spPr>
          <a:xfrm>
            <a:off x="852321" y="2227943"/>
            <a:ext cx="5033221" cy="3788227"/>
          </a:xfrm>
        </p:spPr>
        <p:txBody>
          <a:bodyPr anchor="ctr">
            <a:normAutofit/>
          </a:bodyPr>
          <a:lstStyle/>
          <a:p>
            <a:pPr marL="0" indent="0">
              <a:spcBef>
                <a:spcPts val="592"/>
              </a:spcBef>
              <a:buSzPts val="2960"/>
              <a:buNone/>
            </a:pPr>
            <a:r>
              <a:rPr lang="en-US" sz="2100">
                <a:latin typeface="Courier New"/>
                <a:ea typeface="Courier New"/>
                <a:cs typeface="Courier New"/>
                <a:sym typeface="Courier New"/>
              </a:rPr>
              <a:t>cd BWA_Tutorial/samtools</a:t>
            </a:r>
          </a:p>
          <a:p>
            <a:pPr marL="0" indent="0">
              <a:spcBef>
                <a:spcPts val="592"/>
              </a:spcBef>
              <a:buSzPts val="2960"/>
              <a:buNone/>
            </a:pPr>
            <a:r>
              <a:rPr lang="en-US" sz="2100">
                <a:latin typeface="Courier New"/>
                <a:ea typeface="Courier New"/>
                <a:cs typeface="Courier New"/>
                <a:sym typeface="Courier New"/>
              </a:rPr>
              <a:t>./configure</a:t>
            </a:r>
          </a:p>
          <a:p>
            <a:pPr marL="0" indent="0">
              <a:spcBef>
                <a:spcPts val="592"/>
              </a:spcBef>
              <a:buSzPts val="2960"/>
              <a:buNone/>
            </a:pPr>
            <a:r>
              <a:rPr lang="en-US" sz="2100">
                <a:latin typeface="Courier New"/>
                <a:ea typeface="Courier New"/>
                <a:cs typeface="Courier New"/>
                <a:sym typeface="Courier New"/>
              </a:rPr>
              <a:t>Make</a:t>
            </a:r>
          </a:p>
          <a:p>
            <a:pPr marL="0" indent="0">
              <a:spcBef>
                <a:spcPts val="592"/>
              </a:spcBef>
              <a:buSzPts val="2960"/>
              <a:buNone/>
            </a:pPr>
            <a:r>
              <a:rPr lang="en-US" sz="2100">
                <a:latin typeface="Courier New"/>
                <a:ea typeface="Courier New"/>
                <a:cs typeface="Courier New"/>
                <a:sym typeface="Courier New"/>
              </a:rPr>
              <a:t>Make install</a:t>
            </a:r>
          </a:p>
          <a:p>
            <a:pPr marL="0" indent="0">
              <a:spcBef>
                <a:spcPts val="592"/>
              </a:spcBef>
              <a:buSzPts val="2960"/>
              <a:buNone/>
            </a:pPr>
            <a:r>
              <a:rPr lang="en-US" sz="2100">
                <a:latin typeface="Courier New"/>
                <a:ea typeface="Courier New"/>
                <a:cs typeface="Courier New"/>
                <a:sym typeface="Courier New"/>
              </a:rPr>
              <a:t>cd ..</a:t>
            </a:r>
          </a:p>
          <a:p>
            <a:endParaRPr lang="en-US" sz="210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rgbClr val="B1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rgbClr val="F5A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oogle Shape;462;p56">
            <a:extLst>
              <a:ext uri="{FF2B5EF4-FFF2-40B4-BE49-F238E27FC236}">
                <a16:creationId xmlns:a16="http://schemas.microsoft.com/office/drawing/2014/main" id="{E4EC33C0-AA10-D444-A1F8-64F0A19DB020}"/>
              </a:ext>
            </a:extLst>
          </p:cNvPr>
          <p:cNvPicPr preferRelativeResize="0"/>
          <p:nvPr/>
        </p:nvPicPr>
        <p:blipFill>
          <a:blip r:embed="rId2"/>
          <a:stretch>
            <a:fillRect/>
          </a:stretch>
        </p:blipFill>
        <p:spPr>
          <a:xfrm>
            <a:off x="6465356" y="2906060"/>
            <a:ext cx="1462672" cy="1061616"/>
          </a:xfrm>
          <a:prstGeom prst="rect">
            <a:avLst/>
          </a:prstGeom>
          <a:noFill/>
        </p:spPr>
      </p:pic>
      <p:sp>
        <p:nvSpPr>
          <p:cNvPr id="4" name="Slide Number Placeholder 3">
            <a:extLst>
              <a:ext uri="{FF2B5EF4-FFF2-40B4-BE49-F238E27FC236}">
                <a16:creationId xmlns:a16="http://schemas.microsoft.com/office/drawing/2014/main" id="{858710D5-7A5B-6646-82A0-2A0546273E09}"/>
              </a:ext>
            </a:extLst>
          </p:cNvPr>
          <p:cNvSpPr>
            <a:spLocks noGrp="1"/>
          </p:cNvSpPr>
          <p:nvPr>
            <p:ph type="sldNum" idx="12"/>
          </p:nvPr>
        </p:nvSpPr>
        <p:spPr>
          <a:xfrm>
            <a:off x="7576075" y="6415760"/>
            <a:ext cx="759278" cy="273844"/>
          </a:xfrm>
        </p:spPr>
        <p:txBody>
          <a:bodyPr>
            <a:normAutofit/>
          </a:bodyPr>
          <a:lstStyle/>
          <a:p>
            <a:pPr marL="0" lvl="0" indent="0" rtl="0">
              <a:lnSpc>
                <a:spcPct val="90000"/>
              </a:lnSpc>
              <a:spcBef>
                <a:spcPts val="0"/>
              </a:spcBef>
              <a:spcAft>
                <a:spcPts val="600"/>
              </a:spcAft>
              <a:buNone/>
            </a:pPr>
            <a:fld id="{00000000-1234-1234-1234-123412341234}" type="slidenum">
              <a:rPr lang="en-US" sz="700">
                <a:solidFill>
                  <a:srgbClr val="FFFFFF"/>
                </a:solidFill>
              </a:rPr>
              <a:pPr marL="0" lvl="0" indent="0" rtl="0">
                <a:lnSpc>
                  <a:spcPct val="90000"/>
                </a:lnSpc>
                <a:spcBef>
                  <a:spcPts val="0"/>
                </a:spcBef>
                <a:spcAft>
                  <a:spcPts val="600"/>
                </a:spcAft>
                <a:buNone/>
              </a:pPr>
              <a:t>58</a:t>
            </a:fld>
            <a:endParaRPr lang="en-US" sz="700">
              <a:solidFill>
                <a:srgbClr val="FFFFFF"/>
              </a:solidFill>
            </a:endParaRPr>
          </a:p>
        </p:txBody>
      </p:sp>
    </p:spTree>
    <p:extLst>
      <p:ext uri="{BB962C8B-B14F-4D97-AF65-F5344CB8AC3E}">
        <p14:creationId xmlns:p14="http://schemas.microsoft.com/office/powerpoint/2010/main" val="5224690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7AD34-BE96-4F49-A183-2606D66EAD74}"/>
              </a:ext>
            </a:extLst>
          </p:cNvPr>
          <p:cNvSpPr>
            <a:spLocks noGrp="1"/>
          </p:cNvSpPr>
          <p:nvPr>
            <p:ph type="title"/>
          </p:nvPr>
        </p:nvSpPr>
        <p:spPr>
          <a:xfrm>
            <a:off x="840699" y="687480"/>
            <a:ext cx="5605629" cy="994172"/>
          </a:xfrm>
        </p:spPr>
        <p:txBody>
          <a:bodyPr>
            <a:normAutofit/>
          </a:bodyPr>
          <a:lstStyle/>
          <a:p>
            <a:pPr>
              <a:lnSpc>
                <a:spcPct val="90000"/>
              </a:lnSpc>
            </a:pPr>
            <a:r>
              <a:rPr lang="en-US" sz="3000" b="1"/>
              <a:t>3. Create Reference Index:</a:t>
            </a:r>
            <a:br>
              <a:rPr lang="en-US" sz="3000" b="1"/>
            </a:br>
            <a:endParaRPr lang="en-US" sz="3000"/>
          </a:p>
        </p:txBody>
      </p:sp>
      <p:sp>
        <p:nvSpPr>
          <p:cNvPr id="3" name="Text Placeholder 2">
            <a:extLst>
              <a:ext uri="{FF2B5EF4-FFF2-40B4-BE49-F238E27FC236}">
                <a16:creationId xmlns:a16="http://schemas.microsoft.com/office/drawing/2014/main" id="{DBC6E884-E540-2C4F-86AB-58BC89386339}"/>
              </a:ext>
            </a:extLst>
          </p:cNvPr>
          <p:cNvSpPr>
            <a:spLocks noGrp="1"/>
          </p:cNvSpPr>
          <p:nvPr>
            <p:ph type="body" idx="1"/>
          </p:nvPr>
        </p:nvSpPr>
        <p:spPr>
          <a:xfrm>
            <a:off x="140846" y="1344257"/>
            <a:ext cx="6686550" cy="1748645"/>
          </a:xfrm>
        </p:spPr>
        <p:txBody>
          <a:bodyPr anchor="ctr">
            <a:normAutofit/>
          </a:bodyPr>
          <a:lstStyle/>
          <a:p>
            <a:pPr marL="0" indent="0">
              <a:spcBef>
                <a:spcPts val="592"/>
              </a:spcBef>
              <a:buSzPts val="2960"/>
              <a:buNone/>
            </a:pPr>
            <a:r>
              <a:rPr lang="en-US" sz="1600" dirty="0">
                <a:latin typeface="Courier New" panose="02070309020205020404" pitchFamily="49" charset="0"/>
                <a:cs typeface="Courier New" panose="02070309020205020404" pitchFamily="49" charset="0"/>
              </a:rPr>
              <a:t>bwa/bwa index -p </a:t>
            </a:r>
            <a:r>
              <a:rPr lang="en-US" sz="1600" dirty="0" err="1">
                <a:latin typeface="Courier New" panose="02070309020205020404" pitchFamily="49" charset="0"/>
                <a:cs typeface="Courier New" panose="02070309020205020404" pitchFamily="49" charset="0"/>
              </a:rPr>
              <a:t>HIV_ref</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HIV_RNA_Reference_Genome.fa</a:t>
            </a:r>
            <a:endParaRPr lang="en-US" sz="1600" dirty="0">
              <a:latin typeface="Courier New" panose="02070309020205020404" pitchFamily="49" charset="0"/>
              <a:cs typeface="Courier New" panose="02070309020205020404" pitchFamily="49" charset="0"/>
            </a:endParaRPr>
          </a:p>
          <a:p>
            <a:endParaRPr lang="en-US" sz="21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rgbClr val="B1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rgbClr val="F5A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oogle Shape;462;p56">
            <a:extLst>
              <a:ext uri="{FF2B5EF4-FFF2-40B4-BE49-F238E27FC236}">
                <a16:creationId xmlns:a16="http://schemas.microsoft.com/office/drawing/2014/main" id="{4FDE2E02-CE19-D64B-B3B2-481999DFC368}"/>
              </a:ext>
            </a:extLst>
          </p:cNvPr>
          <p:cNvPicPr preferRelativeResize="0"/>
          <p:nvPr/>
        </p:nvPicPr>
        <p:blipFill>
          <a:blip r:embed="rId2"/>
          <a:stretch>
            <a:fillRect/>
          </a:stretch>
        </p:blipFill>
        <p:spPr>
          <a:xfrm>
            <a:off x="6465356" y="2906060"/>
            <a:ext cx="1462672" cy="1061616"/>
          </a:xfrm>
          <a:prstGeom prst="rect">
            <a:avLst/>
          </a:prstGeom>
          <a:noFill/>
        </p:spPr>
      </p:pic>
      <p:sp>
        <p:nvSpPr>
          <p:cNvPr id="4" name="Slide Number Placeholder 3">
            <a:extLst>
              <a:ext uri="{FF2B5EF4-FFF2-40B4-BE49-F238E27FC236}">
                <a16:creationId xmlns:a16="http://schemas.microsoft.com/office/drawing/2014/main" id="{F80AFE87-A571-C644-B9DB-46BC2759BA6F}"/>
              </a:ext>
            </a:extLst>
          </p:cNvPr>
          <p:cNvSpPr>
            <a:spLocks noGrp="1"/>
          </p:cNvSpPr>
          <p:nvPr>
            <p:ph type="sldNum" idx="12"/>
          </p:nvPr>
        </p:nvSpPr>
        <p:spPr>
          <a:xfrm>
            <a:off x="7576075" y="6415760"/>
            <a:ext cx="759278" cy="273844"/>
          </a:xfrm>
        </p:spPr>
        <p:txBody>
          <a:bodyPr>
            <a:normAutofit/>
          </a:bodyPr>
          <a:lstStyle/>
          <a:p>
            <a:pPr marL="0" lvl="0" indent="0" rtl="0">
              <a:lnSpc>
                <a:spcPct val="90000"/>
              </a:lnSpc>
              <a:spcBef>
                <a:spcPts val="0"/>
              </a:spcBef>
              <a:spcAft>
                <a:spcPts val="600"/>
              </a:spcAft>
              <a:buNone/>
            </a:pPr>
            <a:fld id="{00000000-1234-1234-1234-123412341234}" type="slidenum">
              <a:rPr lang="en-US" sz="700">
                <a:solidFill>
                  <a:srgbClr val="FFFFFF"/>
                </a:solidFill>
              </a:rPr>
              <a:pPr marL="0" lvl="0" indent="0" rtl="0">
                <a:lnSpc>
                  <a:spcPct val="90000"/>
                </a:lnSpc>
                <a:spcBef>
                  <a:spcPts val="0"/>
                </a:spcBef>
                <a:spcAft>
                  <a:spcPts val="600"/>
                </a:spcAft>
                <a:buNone/>
              </a:pPr>
              <a:t>59</a:t>
            </a:fld>
            <a:endParaRPr lang="en-US" sz="700">
              <a:solidFill>
                <a:srgbClr val="FFFFFF"/>
              </a:solidFill>
            </a:endParaRPr>
          </a:p>
        </p:txBody>
      </p:sp>
    </p:spTree>
    <p:extLst>
      <p:ext uri="{BB962C8B-B14F-4D97-AF65-F5344CB8AC3E}">
        <p14:creationId xmlns:p14="http://schemas.microsoft.com/office/powerpoint/2010/main" val="3124740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Why Learn Unix?</a:t>
            </a:r>
            <a:endParaRPr/>
          </a:p>
        </p:txBody>
      </p:sp>
      <p:sp>
        <p:nvSpPr>
          <p:cNvPr id="130" name="Google Shape;130;p18"/>
          <p:cNvSpPr txBox="1">
            <a:spLocks noGrp="1"/>
          </p:cNvSpPr>
          <p:nvPr>
            <p:ph type="body" idx="1"/>
          </p:nvPr>
        </p:nvSpPr>
        <p:spPr>
          <a:xfrm>
            <a:off x="457200" y="1417651"/>
            <a:ext cx="8229600" cy="26643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960"/>
              <a:buChar char="•"/>
            </a:pPr>
            <a:r>
              <a:rPr lang="en-US" sz="2960"/>
              <a:t>As biological data sets have grown </a:t>
            </a:r>
            <a:r>
              <a:rPr lang="en-US" sz="2960" b="1"/>
              <a:t>larger</a:t>
            </a:r>
            <a:r>
              <a:rPr lang="en-US" sz="2960"/>
              <a:t> and biological problems have become more complex, the requirements for computing power have also grown.</a:t>
            </a:r>
            <a:endParaRPr/>
          </a:p>
          <a:p>
            <a:pPr marL="342900" lvl="0" indent="-342900" algn="l" rtl="0">
              <a:lnSpc>
                <a:spcPct val="90000"/>
              </a:lnSpc>
              <a:spcBef>
                <a:spcPts val="592"/>
              </a:spcBef>
              <a:spcAft>
                <a:spcPts val="0"/>
              </a:spcAft>
              <a:buClr>
                <a:schemeClr val="dk1"/>
              </a:buClr>
              <a:buSzPts val="2960"/>
              <a:buChar char="•"/>
            </a:pPr>
            <a:r>
              <a:rPr lang="en-US" sz="2960"/>
              <a:t>Computers that can provide this power generally use the Unix operating system </a:t>
            </a:r>
            <a:endParaRPr sz="2960"/>
          </a:p>
        </p:txBody>
      </p:sp>
      <p:sp>
        <p:nvSpPr>
          <p:cNvPr id="131" name="Google Shape;131;p18"/>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pic>
        <p:nvPicPr>
          <p:cNvPr id="132" name="Google Shape;132;p18"/>
          <p:cNvPicPr preferRelativeResize="0"/>
          <p:nvPr/>
        </p:nvPicPr>
        <p:blipFill>
          <a:blip r:embed="rId3">
            <a:alphaModFix/>
          </a:blip>
          <a:stretch>
            <a:fillRect/>
          </a:stretch>
        </p:blipFill>
        <p:spPr>
          <a:xfrm>
            <a:off x="1298575" y="4432777"/>
            <a:ext cx="3460475" cy="2288674"/>
          </a:xfrm>
          <a:prstGeom prst="rect">
            <a:avLst/>
          </a:prstGeom>
          <a:noFill/>
          <a:ln>
            <a:noFill/>
          </a:ln>
        </p:spPr>
      </p:pic>
      <p:sp>
        <p:nvSpPr>
          <p:cNvPr id="133" name="Google Shape;133;p18"/>
          <p:cNvSpPr txBox="1"/>
          <p:nvPr/>
        </p:nvSpPr>
        <p:spPr>
          <a:xfrm>
            <a:off x="5062325" y="5875150"/>
            <a:ext cx="3460500" cy="84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BSC-CNS | Barcelona Supercomputing Center</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0E71-C05B-3244-A693-86787670489D}"/>
              </a:ext>
            </a:extLst>
          </p:cNvPr>
          <p:cNvSpPr>
            <a:spLocks noGrp="1"/>
          </p:cNvSpPr>
          <p:nvPr>
            <p:ph type="title"/>
          </p:nvPr>
        </p:nvSpPr>
        <p:spPr>
          <a:xfrm>
            <a:off x="891509" y="274729"/>
            <a:ext cx="5605629" cy="994172"/>
          </a:xfrm>
        </p:spPr>
        <p:txBody>
          <a:bodyPr>
            <a:normAutofit/>
          </a:bodyPr>
          <a:lstStyle/>
          <a:p>
            <a:pPr>
              <a:lnSpc>
                <a:spcPct val="90000"/>
              </a:lnSpc>
            </a:pPr>
            <a:r>
              <a:rPr lang="en-US" sz="2100" b="1" dirty="0"/>
              <a:t>4. Align Reads to Reference Genome and output to Sam file</a:t>
            </a:r>
            <a:br>
              <a:rPr lang="en-US" sz="2100" b="1" dirty="0"/>
            </a:br>
            <a:endParaRPr lang="en-US" sz="2100" dirty="0"/>
          </a:p>
        </p:txBody>
      </p:sp>
      <p:sp>
        <p:nvSpPr>
          <p:cNvPr id="3" name="Text Placeholder 2">
            <a:extLst>
              <a:ext uri="{FF2B5EF4-FFF2-40B4-BE49-F238E27FC236}">
                <a16:creationId xmlns:a16="http://schemas.microsoft.com/office/drawing/2014/main" id="{D1848F48-9F37-E640-B735-090907E92AF2}"/>
              </a:ext>
            </a:extLst>
          </p:cNvPr>
          <p:cNvSpPr>
            <a:spLocks noGrp="1"/>
          </p:cNvSpPr>
          <p:nvPr>
            <p:ph type="body" idx="1"/>
          </p:nvPr>
        </p:nvSpPr>
        <p:spPr>
          <a:xfrm>
            <a:off x="53582" y="274729"/>
            <a:ext cx="8082129" cy="3351532"/>
          </a:xfrm>
        </p:spPr>
        <p:txBody>
          <a:bodyPr anchor="ctr">
            <a:normAutofit/>
          </a:bodyPr>
          <a:lstStyle/>
          <a:p>
            <a:pPr marL="0" indent="0">
              <a:spcBef>
                <a:spcPts val="592"/>
              </a:spcBef>
              <a:buSzPts val="2960"/>
              <a:buNone/>
            </a:pPr>
            <a:endParaRPr lang="en-US" sz="1800" dirty="0">
              <a:latin typeface="Courier New" panose="02070309020205020404" pitchFamily="49" charset="0"/>
              <a:cs typeface="Courier New" panose="02070309020205020404" pitchFamily="49" charset="0"/>
            </a:endParaRPr>
          </a:p>
          <a:p>
            <a:pPr marL="0" indent="0">
              <a:spcBef>
                <a:spcPts val="592"/>
              </a:spcBef>
              <a:buSzPts val="2960"/>
              <a:buNone/>
            </a:pPr>
            <a:r>
              <a:rPr lang="en-US" sz="1700" dirty="0">
                <a:latin typeface="Courier New" panose="02070309020205020404" pitchFamily="49" charset="0"/>
                <a:cs typeface="Courier New" panose="02070309020205020404" pitchFamily="49" charset="0"/>
              </a:rPr>
              <a:t>bwa/bwa mem </a:t>
            </a:r>
            <a:r>
              <a:rPr lang="en-US" sz="1700" dirty="0" err="1">
                <a:latin typeface="Courier New" panose="02070309020205020404" pitchFamily="49" charset="0"/>
                <a:cs typeface="Courier New" panose="02070309020205020404" pitchFamily="49" charset="0"/>
              </a:rPr>
              <a:t>HIV_ref</a:t>
            </a:r>
            <a:r>
              <a:rPr lang="en-US" sz="1700" dirty="0">
                <a:latin typeface="Courier New" panose="02070309020205020404" pitchFamily="49" charset="0"/>
                <a:cs typeface="Courier New" panose="02070309020205020404" pitchFamily="49" charset="0"/>
              </a:rPr>
              <a:t> </a:t>
            </a:r>
            <a:r>
              <a:rPr lang="en-US" sz="1700" dirty="0" err="1">
                <a:latin typeface="Courier New" panose="02070309020205020404" pitchFamily="49" charset="0"/>
                <a:cs typeface="Courier New" panose="02070309020205020404" pitchFamily="49" charset="0"/>
              </a:rPr>
              <a:t>human_sample_RNA.fa</a:t>
            </a:r>
            <a:r>
              <a:rPr lang="en-US" sz="1700" dirty="0">
                <a:latin typeface="Courier New" panose="02070309020205020404" pitchFamily="49" charset="0"/>
                <a:cs typeface="Courier New" panose="02070309020205020404" pitchFamily="49" charset="0"/>
              </a:rPr>
              <a:t> &gt; </a:t>
            </a:r>
            <a:r>
              <a:rPr lang="en-US" sz="1700" dirty="0" err="1">
                <a:latin typeface="Courier New" panose="02070309020205020404" pitchFamily="49" charset="0"/>
                <a:cs typeface="Courier New" panose="02070309020205020404" pitchFamily="49" charset="0"/>
              </a:rPr>
              <a:t>alignments.sam</a:t>
            </a:r>
            <a:endParaRPr lang="en-US" sz="1700" b="1" dirty="0"/>
          </a:p>
          <a:p>
            <a:endParaRPr lang="en-US" sz="18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660" y="0"/>
            <a:ext cx="1577340" cy="6858000"/>
          </a:xfrm>
          <a:prstGeom prst="rect">
            <a:avLst/>
          </a:prstGeom>
          <a:solidFill>
            <a:srgbClr val="B1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Slide Number Placeholder 3">
            <a:extLst>
              <a:ext uri="{FF2B5EF4-FFF2-40B4-BE49-F238E27FC236}">
                <a16:creationId xmlns:a16="http://schemas.microsoft.com/office/drawing/2014/main" id="{3B076260-F7D2-FD44-B8AE-0C3F2CA0FC85}"/>
              </a:ext>
            </a:extLst>
          </p:cNvPr>
          <p:cNvSpPr>
            <a:spLocks noGrp="1"/>
          </p:cNvSpPr>
          <p:nvPr>
            <p:ph type="sldNum" idx="12"/>
          </p:nvPr>
        </p:nvSpPr>
        <p:spPr>
          <a:xfrm>
            <a:off x="7756072" y="5624513"/>
            <a:ext cx="759278" cy="273844"/>
          </a:xfrm>
        </p:spPr>
        <p:txBody>
          <a:bodyPr>
            <a:normAutofit/>
          </a:bodyPr>
          <a:lstStyle/>
          <a:p>
            <a:pPr marL="0" lvl="0" indent="0" rtl="0">
              <a:lnSpc>
                <a:spcPct val="90000"/>
              </a:lnSpc>
              <a:spcBef>
                <a:spcPts val="0"/>
              </a:spcBef>
              <a:spcAft>
                <a:spcPts val="600"/>
              </a:spcAft>
              <a:buNone/>
            </a:pPr>
            <a:fld id="{00000000-1234-1234-1234-123412341234}" type="slidenum">
              <a:rPr lang="en-US" sz="700">
                <a:solidFill>
                  <a:srgbClr val="FFFFFF"/>
                </a:solidFill>
              </a:rPr>
              <a:pPr marL="0" lvl="0" indent="0" rtl="0">
                <a:lnSpc>
                  <a:spcPct val="90000"/>
                </a:lnSpc>
                <a:spcBef>
                  <a:spcPts val="0"/>
                </a:spcBef>
                <a:spcAft>
                  <a:spcPts val="600"/>
                </a:spcAft>
                <a:buNone/>
              </a:pPr>
              <a:t>60</a:t>
            </a:fld>
            <a:endParaRPr lang="en-US" sz="700">
              <a:solidFill>
                <a:srgbClr val="FFFFFF"/>
              </a:solidFill>
            </a:endParaRPr>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7138" y="2357641"/>
            <a:ext cx="2167815" cy="2167815"/>
          </a:xfrm>
          <a:prstGeom prst="ellipse">
            <a:avLst/>
          </a:prstGeom>
          <a:solidFill>
            <a:srgbClr val="FFFFFF"/>
          </a:solidFill>
          <a:ln w="22225">
            <a:solidFill>
              <a:srgbClr val="F5A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oogle Shape;462;p56">
            <a:extLst>
              <a:ext uri="{FF2B5EF4-FFF2-40B4-BE49-F238E27FC236}">
                <a16:creationId xmlns:a16="http://schemas.microsoft.com/office/drawing/2014/main" id="{B7D817B4-67D3-E64F-B73B-565DFDD5BA41}"/>
              </a:ext>
            </a:extLst>
          </p:cNvPr>
          <p:cNvPicPr preferRelativeResize="0"/>
          <p:nvPr/>
        </p:nvPicPr>
        <p:blipFill rotWithShape="1">
          <a:blip r:embed="rId2">
            <a:alphaModFix/>
          </a:blip>
          <a:srcRect l="15436" r="11865" b="-3"/>
          <a:stretch/>
        </p:blipFill>
        <p:spPr>
          <a:xfrm>
            <a:off x="6598028" y="2461923"/>
            <a:ext cx="1937263" cy="1934153"/>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p:spPr>
      </p:pic>
    </p:spTree>
    <p:extLst>
      <p:ext uri="{BB962C8B-B14F-4D97-AF65-F5344CB8AC3E}">
        <p14:creationId xmlns:p14="http://schemas.microsoft.com/office/powerpoint/2010/main" val="1255019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87088-A683-664E-9E11-E9D30697FC0A}"/>
              </a:ext>
            </a:extLst>
          </p:cNvPr>
          <p:cNvSpPr>
            <a:spLocks noGrp="1"/>
          </p:cNvSpPr>
          <p:nvPr>
            <p:ph type="title"/>
          </p:nvPr>
        </p:nvSpPr>
        <p:spPr>
          <a:xfrm>
            <a:off x="891509" y="25097"/>
            <a:ext cx="5605629" cy="994172"/>
          </a:xfrm>
        </p:spPr>
        <p:txBody>
          <a:bodyPr>
            <a:normAutofit/>
          </a:bodyPr>
          <a:lstStyle/>
          <a:p>
            <a:pPr>
              <a:lnSpc>
                <a:spcPct val="90000"/>
              </a:lnSpc>
            </a:pPr>
            <a:r>
              <a:rPr lang="en-US" sz="2100" b="1" dirty="0"/>
              <a:t>5. Convert Sam file to Bam file using </a:t>
            </a:r>
            <a:r>
              <a:rPr lang="en-US" sz="2100" b="1" dirty="0" err="1"/>
              <a:t>samtools</a:t>
            </a:r>
            <a:r>
              <a:rPr lang="en-US" sz="2100" b="1" dirty="0"/>
              <a:t>:</a:t>
            </a:r>
            <a:br>
              <a:rPr lang="en-US" sz="2100" b="1" dirty="0"/>
            </a:br>
            <a:endParaRPr lang="en-US" sz="2100" dirty="0"/>
          </a:p>
        </p:txBody>
      </p:sp>
      <p:sp>
        <p:nvSpPr>
          <p:cNvPr id="3" name="Text Placeholder 2">
            <a:extLst>
              <a:ext uri="{FF2B5EF4-FFF2-40B4-BE49-F238E27FC236}">
                <a16:creationId xmlns:a16="http://schemas.microsoft.com/office/drawing/2014/main" id="{06971E5E-2693-144A-8FF2-A646A339CBF5}"/>
              </a:ext>
            </a:extLst>
          </p:cNvPr>
          <p:cNvSpPr>
            <a:spLocks noGrp="1"/>
          </p:cNvSpPr>
          <p:nvPr>
            <p:ph type="body" idx="1"/>
          </p:nvPr>
        </p:nvSpPr>
        <p:spPr>
          <a:xfrm>
            <a:off x="0" y="534551"/>
            <a:ext cx="8482179" cy="1448065"/>
          </a:xfrm>
        </p:spPr>
        <p:txBody>
          <a:bodyPr anchor="ctr">
            <a:normAutofit/>
          </a:bodyPr>
          <a:lstStyle/>
          <a:p>
            <a:pPr marL="0" indent="0">
              <a:spcBef>
                <a:spcPts val="592"/>
              </a:spcBef>
              <a:buSzPts val="2960"/>
              <a:buNone/>
            </a:pPr>
            <a:endParaRPr lang="en-US" sz="1800" b="1" dirty="0"/>
          </a:p>
          <a:p>
            <a:pPr marL="0" indent="0">
              <a:spcBef>
                <a:spcPts val="592"/>
              </a:spcBef>
              <a:buSzPts val="2960"/>
              <a:buNone/>
            </a:pPr>
            <a:endParaRPr lang="en-US" sz="1800" b="1" dirty="0"/>
          </a:p>
          <a:p>
            <a:pPr marL="0" indent="0">
              <a:spcBef>
                <a:spcPts val="592"/>
              </a:spcBef>
              <a:buSzPts val="2960"/>
              <a:buNone/>
            </a:pPr>
            <a:r>
              <a:rPr lang="en-US" sz="1600" dirty="0" err="1">
                <a:latin typeface="Courier New" panose="02070309020205020404" pitchFamily="49" charset="0"/>
                <a:cs typeface="Courier New" panose="02070309020205020404" pitchFamily="49" charset="0"/>
              </a:rPr>
              <a:t>samtools</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samtools</a:t>
            </a:r>
            <a:r>
              <a:rPr lang="en-US" sz="1600" dirty="0">
                <a:latin typeface="Courier New" panose="02070309020205020404" pitchFamily="49" charset="0"/>
                <a:cs typeface="Courier New" panose="02070309020205020404" pitchFamily="49" charset="0"/>
              </a:rPr>
              <a:t> view -S -b </a:t>
            </a:r>
            <a:r>
              <a:rPr lang="en-US" sz="1600" dirty="0" err="1">
                <a:latin typeface="Courier New" panose="02070309020205020404" pitchFamily="49" charset="0"/>
                <a:cs typeface="Courier New" panose="02070309020205020404" pitchFamily="49" charset="0"/>
              </a:rPr>
              <a:t>alignments.sam</a:t>
            </a:r>
            <a:r>
              <a:rPr lang="en-US" sz="1600" dirty="0">
                <a:latin typeface="Courier New" panose="02070309020205020404" pitchFamily="49" charset="0"/>
                <a:cs typeface="Courier New" panose="02070309020205020404" pitchFamily="49" charset="0"/>
              </a:rPr>
              <a:t> &gt; </a:t>
            </a:r>
            <a:r>
              <a:rPr lang="en-US" sz="1600" dirty="0" err="1">
                <a:latin typeface="Courier New" panose="02070309020205020404" pitchFamily="49" charset="0"/>
                <a:cs typeface="Courier New" panose="02070309020205020404" pitchFamily="49" charset="0"/>
              </a:rPr>
              <a:t>alignments.bam</a:t>
            </a:r>
            <a:endParaRPr lang="en-US" sz="1600" dirty="0">
              <a:latin typeface="Courier New" panose="02070309020205020404" pitchFamily="49" charset="0"/>
              <a:cs typeface="Courier New" panose="02070309020205020404" pitchFamily="49" charset="0"/>
            </a:endParaRPr>
          </a:p>
          <a:p>
            <a:endParaRPr lang="en-US" sz="18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660" y="0"/>
            <a:ext cx="1577340" cy="6858000"/>
          </a:xfrm>
          <a:prstGeom prst="rect">
            <a:avLst/>
          </a:prstGeom>
          <a:solidFill>
            <a:srgbClr val="B1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Slide Number Placeholder 3">
            <a:extLst>
              <a:ext uri="{FF2B5EF4-FFF2-40B4-BE49-F238E27FC236}">
                <a16:creationId xmlns:a16="http://schemas.microsoft.com/office/drawing/2014/main" id="{D8B71666-B515-DF48-8DB2-EC37A39EC8C5}"/>
              </a:ext>
            </a:extLst>
          </p:cNvPr>
          <p:cNvSpPr>
            <a:spLocks noGrp="1"/>
          </p:cNvSpPr>
          <p:nvPr>
            <p:ph type="sldNum" idx="12"/>
          </p:nvPr>
        </p:nvSpPr>
        <p:spPr>
          <a:xfrm>
            <a:off x="7756072" y="5624513"/>
            <a:ext cx="759278" cy="273844"/>
          </a:xfrm>
        </p:spPr>
        <p:txBody>
          <a:bodyPr>
            <a:normAutofit/>
          </a:bodyPr>
          <a:lstStyle/>
          <a:p>
            <a:pPr marL="0" lvl="0" indent="0" rtl="0">
              <a:lnSpc>
                <a:spcPct val="90000"/>
              </a:lnSpc>
              <a:spcBef>
                <a:spcPts val="0"/>
              </a:spcBef>
              <a:spcAft>
                <a:spcPts val="600"/>
              </a:spcAft>
              <a:buNone/>
            </a:pPr>
            <a:fld id="{00000000-1234-1234-1234-123412341234}" type="slidenum">
              <a:rPr lang="en-US" sz="700">
                <a:solidFill>
                  <a:srgbClr val="FFFFFF"/>
                </a:solidFill>
              </a:rPr>
              <a:pPr marL="0" lvl="0" indent="0" rtl="0">
                <a:lnSpc>
                  <a:spcPct val="90000"/>
                </a:lnSpc>
                <a:spcBef>
                  <a:spcPts val="0"/>
                </a:spcBef>
                <a:spcAft>
                  <a:spcPts val="600"/>
                </a:spcAft>
                <a:buNone/>
              </a:pPr>
              <a:t>61</a:t>
            </a:fld>
            <a:endParaRPr lang="en-US" sz="700">
              <a:solidFill>
                <a:srgbClr val="FFFFFF"/>
              </a:solidFill>
            </a:endParaRPr>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7138" y="2357641"/>
            <a:ext cx="2167815" cy="2167815"/>
          </a:xfrm>
          <a:prstGeom prst="ellipse">
            <a:avLst/>
          </a:prstGeom>
          <a:solidFill>
            <a:srgbClr val="FFFFFF"/>
          </a:solidFill>
          <a:ln w="22225">
            <a:solidFill>
              <a:srgbClr val="F5A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oogle Shape;462;p56">
            <a:extLst>
              <a:ext uri="{FF2B5EF4-FFF2-40B4-BE49-F238E27FC236}">
                <a16:creationId xmlns:a16="http://schemas.microsoft.com/office/drawing/2014/main" id="{39C56611-DBB2-4341-AFED-D54AAE8BD87C}"/>
              </a:ext>
            </a:extLst>
          </p:cNvPr>
          <p:cNvPicPr preferRelativeResize="0"/>
          <p:nvPr/>
        </p:nvPicPr>
        <p:blipFill rotWithShape="1">
          <a:blip r:embed="rId2">
            <a:alphaModFix/>
          </a:blip>
          <a:srcRect l="15436" r="11865" b="-3"/>
          <a:stretch/>
        </p:blipFill>
        <p:spPr>
          <a:xfrm>
            <a:off x="6598028" y="2461923"/>
            <a:ext cx="1937263" cy="1934153"/>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p:spPr>
      </p:pic>
    </p:spTree>
    <p:extLst>
      <p:ext uri="{BB962C8B-B14F-4D97-AF65-F5344CB8AC3E}">
        <p14:creationId xmlns:p14="http://schemas.microsoft.com/office/powerpoint/2010/main" val="1994923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3F66C-D57F-A74D-8915-8BC76EA951CA}"/>
              </a:ext>
            </a:extLst>
          </p:cNvPr>
          <p:cNvSpPr>
            <a:spLocks noGrp="1"/>
          </p:cNvSpPr>
          <p:nvPr>
            <p:ph type="title"/>
          </p:nvPr>
        </p:nvSpPr>
        <p:spPr>
          <a:xfrm>
            <a:off x="859727" y="375184"/>
            <a:ext cx="5605629" cy="994172"/>
          </a:xfrm>
        </p:spPr>
        <p:txBody>
          <a:bodyPr>
            <a:normAutofit/>
          </a:bodyPr>
          <a:lstStyle/>
          <a:p>
            <a:pPr>
              <a:lnSpc>
                <a:spcPct val="90000"/>
              </a:lnSpc>
            </a:pPr>
            <a:r>
              <a:rPr lang="en-US" sz="2100" b="1" dirty="0"/>
              <a:t>6. View alignments that matched to reference sequence from the bam file:</a:t>
            </a:r>
            <a:br>
              <a:rPr lang="en-US" sz="2100" b="1" dirty="0"/>
            </a:br>
            <a:endParaRPr lang="en-US" sz="2100" dirty="0"/>
          </a:p>
        </p:txBody>
      </p:sp>
      <p:sp>
        <p:nvSpPr>
          <p:cNvPr id="3" name="Text Placeholder 2">
            <a:extLst>
              <a:ext uri="{FF2B5EF4-FFF2-40B4-BE49-F238E27FC236}">
                <a16:creationId xmlns:a16="http://schemas.microsoft.com/office/drawing/2014/main" id="{45DA7372-2180-374A-883A-10C3CDADFCF6}"/>
              </a:ext>
            </a:extLst>
          </p:cNvPr>
          <p:cNvSpPr>
            <a:spLocks noGrp="1"/>
          </p:cNvSpPr>
          <p:nvPr>
            <p:ph type="body" idx="1"/>
          </p:nvPr>
        </p:nvSpPr>
        <p:spPr>
          <a:xfrm>
            <a:off x="379639" y="872270"/>
            <a:ext cx="7576075" cy="2119736"/>
          </a:xfrm>
        </p:spPr>
        <p:txBody>
          <a:bodyPr anchor="ctr">
            <a:normAutofit/>
          </a:bodyPr>
          <a:lstStyle/>
          <a:p>
            <a:pPr marL="0" indent="0">
              <a:spcBef>
                <a:spcPts val="592"/>
              </a:spcBef>
              <a:buSzPts val="2960"/>
              <a:buNone/>
            </a:pPr>
            <a:r>
              <a:rPr lang="en-US" sz="2100" dirty="0" err="1">
                <a:latin typeface="Courier New" panose="02070309020205020404" pitchFamily="49" charset="0"/>
                <a:cs typeface="Courier New" panose="02070309020205020404" pitchFamily="49" charset="0"/>
              </a:rPr>
              <a:t>samtools</a:t>
            </a:r>
            <a:r>
              <a:rPr lang="en-US" sz="2100" dirty="0">
                <a:latin typeface="Courier New" panose="02070309020205020404" pitchFamily="49" charset="0"/>
                <a:cs typeface="Courier New" panose="02070309020205020404" pitchFamily="49" charset="0"/>
              </a:rPr>
              <a:t>/</a:t>
            </a:r>
            <a:r>
              <a:rPr lang="en-US" sz="2100" dirty="0" err="1">
                <a:latin typeface="Courier New" panose="02070309020205020404" pitchFamily="49" charset="0"/>
                <a:cs typeface="Courier New" panose="02070309020205020404" pitchFamily="49" charset="0"/>
              </a:rPr>
              <a:t>samtools</a:t>
            </a:r>
            <a:r>
              <a:rPr lang="en-US" sz="2100" dirty="0">
                <a:latin typeface="Courier New" panose="02070309020205020404" pitchFamily="49" charset="0"/>
                <a:cs typeface="Courier New" panose="02070309020205020404" pitchFamily="49" charset="0"/>
              </a:rPr>
              <a:t> view </a:t>
            </a:r>
            <a:r>
              <a:rPr lang="en-US" sz="2100" dirty="0" err="1">
                <a:latin typeface="Courier New" panose="02070309020205020404" pitchFamily="49" charset="0"/>
                <a:cs typeface="Courier New" panose="02070309020205020404" pitchFamily="49" charset="0"/>
              </a:rPr>
              <a:t>alignments.bam</a:t>
            </a:r>
            <a:endParaRPr lang="en-US" sz="2100"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rgbClr val="B1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rgbClr val="F5A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oogle Shape;462;p56">
            <a:extLst>
              <a:ext uri="{FF2B5EF4-FFF2-40B4-BE49-F238E27FC236}">
                <a16:creationId xmlns:a16="http://schemas.microsoft.com/office/drawing/2014/main" id="{E1DA788A-6008-1B49-A7D0-F4987069A9B9}"/>
              </a:ext>
            </a:extLst>
          </p:cNvPr>
          <p:cNvPicPr preferRelativeResize="0"/>
          <p:nvPr/>
        </p:nvPicPr>
        <p:blipFill>
          <a:blip r:embed="rId2"/>
          <a:stretch>
            <a:fillRect/>
          </a:stretch>
        </p:blipFill>
        <p:spPr>
          <a:xfrm>
            <a:off x="6465356" y="2906060"/>
            <a:ext cx="1462672" cy="1061616"/>
          </a:xfrm>
          <a:prstGeom prst="rect">
            <a:avLst/>
          </a:prstGeom>
          <a:noFill/>
        </p:spPr>
      </p:pic>
      <p:sp>
        <p:nvSpPr>
          <p:cNvPr id="4" name="Slide Number Placeholder 3">
            <a:extLst>
              <a:ext uri="{FF2B5EF4-FFF2-40B4-BE49-F238E27FC236}">
                <a16:creationId xmlns:a16="http://schemas.microsoft.com/office/drawing/2014/main" id="{42ED6A4B-7A45-F244-A1F4-5529BF897D10}"/>
              </a:ext>
            </a:extLst>
          </p:cNvPr>
          <p:cNvSpPr>
            <a:spLocks noGrp="1"/>
          </p:cNvSpPr>
          <p:nvPr>
            <p:ph type="sldNum" idx="12"/>
          </p:nvPr>
        </p:nvSpPr>
        <p:spPr>
          <a:xfrm>
            <a:off x="7576075" y="6415760"/>
            <a:ext cx="759278" cy="273844"/>
          </a:xfrm>
        </p:spPr>
        <p:txBody>
          <a:bodyPr>
            <a:normAutofit/>
          </a:bodyPr>
          <a:lstStyle/>
          <a:p>
            <a:pPr marL="0" lvl="0" indent="0" rtl="0">
              <a:lnSpc>
                <a:spcPct val="90000"/>
              </a:lnSpc>
              <a:spcBef>
                <a:spcPts val="0"/>
              </a:spcBef>
              <a:spcAft>
                <a:spcPts val="600"/>
              </a:spcAft>
              <a:buNone/>
            </a:pPr>
            <a:fld id="{00000000-1234-1234-1234-123412341234}" type="slidenum">
              <a:rPr lang="en-US" sz="700">
                <a:solidFill>
                  <a:srgbClr val="FFFFFF"/>
                </a:solidFill>
              </a:rPr>
              <a:pPr marL="0" lvl="0" indent="0" rtl="0">
                <a:lnSpc>
                  <a:spcPct val="90000"/>
                </a:lnSpc>
                <a:spcBef>
                  <a:spcPts val="0"/>
                </a:spcBef>
                <a:spcAft>
                  <a:spcPts val="600"/>
                </a:spcAft>
                <a:buNone/>
              </a:pPr>
              <a:t>62</a:t>
            </a:fld>
            <a:endParaRPr lang="en-US" sz="700">
              <a:solidFill>
                <a:srgbClr val="FFFFFF"/>
              </a:solidFill>
            </a:endParaRPr>
          </a:p>
        </p:txBody>
      </p:sp>
    </p:spTree>
    <p:extLst>
      <p:ext uri="{BB962C8B-B14F-4D97-AF65-F5344CB8AC3E}">
        <p14:creationId xmlns:p14="http://schemas.microsoft.com/office/powerpoint/2010/main" val="21736865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C5A5B1A-A1AA-514B-905C-29FA3D3A5AB3}"/>
              </a:ext>
            </a:extLst>
          </p:cNvPr>
          <p:cNvSpPr/>
          <p:nvPr/>
        </p:nvSpPr>
        <p:spPr>
          <a:xfrm>
            <a:off x="0" y="1830387"/>
            <a:ext cx="9144000" cy="2180978"/>
          </a:xfrm>
          <a:prstGeom prst="rect">
            <a:avLst/>
          </a:prstGeom>
          <a:solidFill>
            <a:schemeClr val="tx1">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ACEFA3-811C-8243-A3B5-EAA7C6B6A58A}"/>
              </a:ext>
            </a:extLst>
          </p:cNvPr>
          <p:cNvSpPr>
            <a:spLocks noGrp="1"/>
          </p:cNvSpPr>
          <p:nvPr>
            <p:ph type="title"/>
          </p:nvPr>
        </p:nvSpPr>
        <p:spPr/>
        <p:txBody>
          <a:bodyPr/>
          <a:lstStyle/>
          <a:p>
            <a:r>
              <a:rPr lang="en-US" dirty="0"/>
              <a:t>Interpreting BWA Alignment Data</a:t>
            </a:r>
          </a:p>
        </p:txBody>
      </p:sp>
      <p:sp>
        <p:nvSpPr>
          <p:cNvPr id="3" name="Text Placeholder 2">
            <a:extLst>
              <a:ext uri="{FF2B5EF4-FFF2-40B4-BE49-F238E27FC236}">
                <a16:creationId xmlns:a16="http://schemas.microsoft.com/office/drawing/2014/main" id="{2B7D47AC-9E02-F74F-9D7E-A63073CDD528}"/>
              </a:ext>
            </a:extLst>
          </p:cNvPr>
          <p:cNvSpPr>
            <a:spLocks noGrp="1"/>
          </p:cNvSpPr>
          <p:nvPr>
            <p:ph type="body" idx="1"/>
          </p:nvPr>
        </p:nvSpPr>
        <p:spPr>
          <a:xfrm>
            <a:off x="1" y="1830388"/>
            <a:ext cx="9396248" cy="2180978"/>
          </a:xfrm>
        </p:spPr>
        <p:txBody>
          <a:bodyPr/>
          <a:lstStyle/>
          <a:p>
            <a:pPr marL="114300" indent="0">
              <a:buNone/>
            </a:pPr>
            <a:r>
              <a:rPr lang="en-US" sz="1200" b="1" dirty="0">
                <a:solidFill>
                  <a:srgbClr val="FF0000"/>
                </a:solidFill>
                <a:latin typeface="Courier New" panose="02070309020205020404" pitchFamily="49" charset="0"/>
                <a:cs typeface="Courier New" panose="02070309020205020404" pitchFamily="49" charset="0"/>
              </a:rPr>
              <a:t>BWA_TUTORIAL</a:t>
            </a:r>
            <a:r>
              <a:rPr lang="en-US" sz="1200" b="1" dirty="0">
                <a:solidFill>
                  <a:schemeClr val="bg1"/>
                </a:solidFill>
                <a:latin typeface="Courier New" panose="02070309020205020404" pitchFamily="49" charset="0"/>
                <a:cs typeface="Courier New" panose="02070309020205020404" pitchFamily="49" charset="0"/>
              </a:rPr>
              <a:t> [</a:t>
            </a:r>
            <a:r>
              <a:rPr lang="en-US" sz="1200" b="1" dirty="0">
                <a:solidFill>
                  <a:srgbClr val="FF0000"/>
                </a:solidFill>
                <a:latin typeface="Courier New" panose="02070309020205020404" pitchFamily="49" charset="0"/>
                <a:cs typeface="Courier New" panose="02070309020205020404" pitchFamily="49" charset="0"/>
              </a:rPr>
              <a:t>master</a:t>
            </a:r>
            <a:r>
              <a:rPr lang="en-US" sz="1200" b="1" dirty="0">
                <a:solidFill>
                  <a:schemeClr val="bg1"/>
                </a:solidFill>
                <a:latin typeface="Courier New" panose="02070309020205020404" pitchFamily="49" charset="0"/>
                <a:cs typeface="Courier New" panose="02070309020205020404" pitchFamily="49" charset="0"/>
              </a:rPr>
              <a:t>] :&gt; </a:t>
            </a:r>
            <a:r>
              <a:rPr lang="en-US" sz="1400" b="1" dirty="0" err="1">
                <a:solidFill>
                  <a:schemeClr val="bg1"/>
                </a:solidFill>
                <a:latin typeface="Courier New" panose="02070309020205020404" pitchFamily="49" charset="0"/>
                <a:cs typeface="Courier New" panose="02070309020205020404" pitchFamily="49" charset="0"/>
              </a:rPr>
              <a:t>samtools</a:t>
            </a:r>
            <a:r>
              <a:rPr lang="en-US" sz="1400" b="1" dirty="0">
                <a:solidFill>
                  <a:schemeClr val="bg1"/>
                </a:solidFill>
                <a:latin typeface="Courier New" panose="02070309020205020404" pitchFamily="49" charset="0"/>
                <a:cs typeface="Courier New" panose="02070309020205020404" pitchFamily="49" charset="0"/>
              </a:rPr>
              <a:t>/</a:t>
            </a:r>
            <a:r>
              <a:rPr lang="en-US" sz="1400" b="1" dirty="0" err="1">
                <a:solidFill>
                  <a:schemeClr val="bg1"/>
                </a:solidFill>
                <a:latin typeface="Courier New" panose="02070309020205020404" pitchFamily="49" charset="0"/>
                <a:cs typeface="Courier New" panose="02070309020205020404" pitchFamily="49" charset="0"/>
              </a:rPr>
              <a:t>samtools</a:t>
            </a:r>
            <a:r>
              <a:rPr lang="en-US" sz="1400" b="1" dirty="0">
                <a:solidFill>
                  <a:schemeClr val="bg1"/>
                </a:solidFill>
                <a:latin typeface="Courier New" panose="02070309020205020404" pitchFamily="49" charset="0"/>
                <a:cs typeface="Courier New" panose="02070309020205020404" pitchFamily="49" charset="0"/>
              </a:rPr>
              <a:t> view </a:t>
            </a:r>
            <a:r>
              <a:rPr lang="en-US" sz="1400" b="1" dirty="0" err="1">
                <a:solidFill>
                  <a:schemeClr val="bg1"/>
                </a:solidFill>
                <a:latin typeface="Courier New" panose="02070309020205020404" pitchFamily="49" charset="0"/>
                <a:cs typeface="Courier New" panose="02070309020205020404" pitchFamily="49" charset="0"/>
              </a:rPr>
              <a:t>alignments.bam</a:t>
            </a:r>
            <a:endParaRPr lang="en-US" sz="1400" b="1" dirty="0">
              <a:solidFill>
                <a:schemeClr val="bg1"/>
              </a:solidFill>
              <a:latin typeface="Courier New" panose="02070309020205020404" pitchFamily="49" charset="0"/>
              <a:cs typeface="Courier New" panose="02070309020205020404" pitchFamily="49" charset="0"/>
            </a:endParaRPr>
          </a:p>
          <a:p>
            <a:pPr marL="114300" indent="0">
              <a:buNone/>
            </a:pPr>
            <a:endParaRPr lang="en-US" sz="1200" b="1" dirty="0">
              <a:solidFill>
                <a:schemeClr val="bg1"/>
              </a:solidFill>
              <a:latin typeface="Courier New" panose="02070309020205020404" pitchFamily="49" charset="0"/>
              <a:cs typeface="Courier New" panose="02070309020205020404" pitchFamily="49" charset="0"/>
            </a:endParaRPr>
          </a:p>
          <a:p>
            <a:pPr marL="114300" indent="0">
              <a:buNone/>
            </a:pPr>
            <a:r>
              <a:rPr lang="en-US" sz="1400" b="1" dirty="0">
                <a:solidFill>
                  <a:schemeClr val="bg1"/>
                </a:solidFill>
                <a:latin typeface="Courier New" panose="02070309020205020404" pitchFamily="49" charset="0"/>
                <a:cs typeface="Courier New" panose="02070309020205020404" pitchFamily="49" charset="0"/>
              </a:rPr>
              <a:t>human_read1  0  </a:t>
            </a:r>
            <a:r>
              <a:rPr lang="en-US" sz="1400" b="1" dirty="0" err="1">
                <a:solidFill>
                  <a:schemeClr val="bg1"/>
                </a:solidFill>
                <a:latin typeface="Courier New" panose="02070309020205020404" pitchFamily="49" charset="0"/>
                <a:cs typeface="Courier New" panose="02070309020205020404" pitchFamily="49" charset="0"/>
              </a:rPr>
              <a:t>HIV_complete_genome</a:t>
            </a:r>
            <a:r>
              <a:rPr lang="en-US" sz="1400" b="1" dirty="0">
                <a:solidFill>
                  <a:schemeClr val="bg1"/>
                </a:solidFill>
                <a:latin typeface="Courier New" panose="02070309020205020404" pitchFamily="49" charset="0"/>
                <a:cs typeface="Courier New" panose="02070309020205020404" pitchFamily="49" charset="0"/>
              </a:rPr>
              <a:t>  150   18M1I52M   MCCCTTTTAGTCAGTGTGGAAAAATCT....</a:t>
            </a:r>
          </a:p>
          <a:p>
            <a:pPr marL="114300" indent="0">
              <a:buNone/>
            </a:pPr>
            <a:endParaRPr lang="en-US" sz="1400" b="1" dirty="0">
              <a:solidFill>
                <a:schemeClr val="bg1"/>
              </a:solidFill>
              <a:latin typeface="Courier New" panose="02070309020205020404" pitchFamily="49" charset="0"/>
              <a:cs typeface="Courier New" panose="02070309020205020404" pitchFamily="49" charset="0"/>
            </a:endParaRPr>
          </a:p>
          <a:p>
            <a:pPr marL="114300" indent="0">
              <a:buNone/>
            </a:pPr>
            <a:r>
              <a:rPr lang="en-US" sz="1400" b="1" dirty="0">
                <a:solidFill>
                  <a:schemeClr val="bg1"/>
                </a:solidFill>
                <a:latin typeface="Courier New" panose="02070309020205020404" pitchFamily="49" charset="0"/>
                <a:cs typeface="Courier New" panose="02070309020205020404" pitchFamily="49" charset="0"/>
              </a:rPr>
              <a:t>human_read2  0  </a:t>
            </a:r>
            <a:r>
              <a:rPr lang="en-US" sz="1400" b="1" dirty="0" err="1">
                <a:solidFill>
                  <a:schemeClr val="bg1"/>
                </a:solidFill>
                <a:latin typeface="Courier New" panose="02070309020205020404" pitchFamily="49" charset="0"/>
                <a:cs typeface="Courier New" panose="02070309020205020404" pitchFamily="49" charset="0"/>
              </a:rPr>
              <a:t>HIV_complete_genome</a:t>
            </a:r>
            <a:r>
              <a:rPr lang="en-US" sz="1400" b="1" dirty="0">
                <a:solidFill>
                  <a:schemeClr val="bg1"/>
                </a:solidFill>
                <a:latin typeface="Courier New" panose="02070309020205020404" pitchFamily="49" charset="0"/>
                <a:cs typeface="Courier New" panose="02070309020205020404" pitchFamily="49" charset="0"/>
              </a:rPr>
              <a:t>  1702  3M1D68M   CAGCCCACCAGAAGAGAGCGGCAGGTCT....	</a:t>
            </a:r>
          </a:p>
          <a:p>
            <a:pPr marL="114300" indent="0">
              <a:buNone/>
            </a:pPr>
            <a:r>
              <a:rPr lang="en-US" sz="1400" b="1" dirty="0">
                <a:solidFill>
                  <a:schemeClr val="bg1"/>
                </a:solidFill>
                <a:latin typeface="Courier New" panose="02070309020205020404" pitchFamily="49" charset="0"/>
                <a:cs typeface="Courier New" panose="02070309020205020404" pitchFamily="49" charset="0"/>
              </a:rPr>
              <a:t>human_read3  0  </a:t>
            </a:r>
            <a:r>
              <a:rPr lang="en-US" sz="1400" b="1" dirty="0" err="1">
                <a:solidFill>
                  <a:schemeClr val="bg1"/>
                </a:solidFill>
                <a:latin typeface="Courier New" panose="02070309020205020404" pitchFamily="49" charset="0"/>
                <a:cs typeface="Courier New" panose="02070309020205020404" pitchFamily="49" charset="0"/>
              </a:rPr>
              <a:t>HIV_complete_genome</a:t>
            </a:r>
            <a:r>
              <a:rPr lang="en-US" sz="1400" b="1" dirty="0">
                <a:solidFill>
                  <a:schemeClr val="bg1"/>
                </a:solidFill>
                <a:latin typeface="Courier New" panose="02070309020205020404" pitchFamily="49" charset="0"/>
                <a:cs typeface="Courier New" panose="02070309020205020404" pitchFamily="49" charset="0"/>
              </a:rPr>
              <a:t>  5902  48M1I46M  GTGGAAGGAAGCAACCACCACTCTATTT.... </a:t>
            </a:r>
          </a:p>
        </p:txBody>
      </p:sp>
      <p:sp>
        <p:nvSpPr>
          <p:cNvPr id="4" name="Slide Number Placeholder 3">
            <a:extLst>
              <a:ext uri="{FF2B5EF4-FFF2-40B4-BE49-F238E27FC236}">
                <a16:creationId xmlns:a16="http://schemas.microsoft.com/office/drawing/2014/main" id="{098751FC-F04C-E44A-A195-D1226B6853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cxnSp>
        <p:nvCxnSpPr>
          <p:cNvPr id="10" name="Straight Arrow Connector 9">
            <a:extLst>
              <a:ext uri="{FF2B5EF4-FFF2-40B4-BE49-F238E27FC236}">
                <a16:creationId xmlns:a16="http://schemas.microsoft.com/office/drawing/2014/main" id="{26C4DF7B-9264-8545-A700-859553B1A299}"/>
              </a:ext>
            </a:extLst>
          </p:cNvPr>
          <p:cNvCxnSpPr>
            <a:cxnSpLocks/>
          </p:cNvCxnSpPr>
          <p:nvPr/>
        </p:nvCxnSpPr>
        <p:spPr>
          <a:xfrm flipV="1">
            <a:off x="563068" y="3583584"/>
            <a:ext cx="0" cy="815354"/>
          </a:xfrm>
          <a:prstGeom prst="straightConnector1">
            <a:avLst/>
          </a:prstGeom>
          <a:ln w="698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509523-992C-3B40-97C6-8A0EB3FE11D3}"/>
              </a:ext>
            </a:extLst>
          </p:cNvPr>
          <p:cNvCxnSpPr>
            <a:cxnSpLocks/>
          </p:cNvCxnSpPr>
          <p:nvPr/>
        </p:nvCxnSpPr>
        <p:spPr>
          <a:xfrm flipV="1">
            <a:off x="2533706" y="3698875"/>
            <a:ext cx="0" cy="2494849"/>
          </a:xfrm>
          <a:prstGeom prst="straightConnector1">
            <a:avLst/>
          </a:prstGeom>
          <a:ln w="698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788DBC9-700E-7B40-A8CB-19CE5AB8D6ED}"/>
              </a:ext>
            </a:extLst>
          </p:cNvPr>
          <p:cNvCxnSpPr>
            <a:cxnSpLocks/>
          </p:cNvCxnSpPr>
          <p:nvPr/>
        </p:nvCxnSpPr>
        <p:spPr>
          <a:xfrm flipV="1">
            <a:off x="4280995" y="3698874"/>
            <a:ext cx="0" cy="1400129"/>
          </a:xfrm>
          <a:prstGeom prst="straightConnector1">
            <a:avLst/>
          </a:prstGeom>
          <a:ln w="698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3988E30-9BA6-204E-9DA6-B16CB45D6FCD}"/>
              </a:ext>
            </a:extLst>
          </p:cNvPr>
          <p:cNvCxnSpPr>
            <a:cxnSpLocks/>
          </p:cNvCxnSpPr>
          <p:nvPr/>
        </p:nvCxnSpPr>
        <p:spPr>
          <a:xfrm flipV="1">
            <a:off x="5202439" y="3603688"/>
            <a:ext cx="0" cy="815354"/>
          </a:xfrm>
          <a:prstGeom prst="straightConnector1">
            <a:avLst/>
          </a:prstGeom>
          <a:ln w="698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BFFF4B4-3682-5C48-9649-0785583750DA}"/>
              </a:ext>
            </a:extLst>
          </p:cNvPr>
          <p:cNvCxnSpPr>
            <a:cxnSpLocks/>
          </p:cNvCxnSpPr>
          <p:nvPr/>
        </p:nvCxnSpPr>
        <p:spPr>
          <a:xfrm flipV="1">
            <a:off x="7074846" y="3718546"/>
            <a:ext cx="0" cy="815354"/>
          </a:xfrm>
          <a:prstGeom prst="straightConnector1">
            <a:avLst/>
          </a:prstGeom>
          <a:ln w="698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C9E28ED-90A0-664D-B995-D1ECFDD6839A}"/>
              </a:ext>
            </a:extLst>
          </p:cNvPr>
          <p:cNvSpPr txBox="1"/>
          <p:nvPr/>
        </p:nvSpPr>
        <p:spPr>
          <a:xfrm>
            <a:off x="6257722" y="4558840"/>
            <a:ext cx="2133591" cy="338554"/>
          </a:xfrm>
          <a:prstGeom prst="rect">
            <a:avLst/>
          </a:prstGeom>
          <a:noFill/>
        </p:spPr>
        <p:txBody>
          <a:bodyPr wrap="square" rtlCol="0">
            <a:spAutoFit/>
          </a:bodyPr>
          <a:lstStyle/>
          <a:p>
            <a:r>
              <a:rPr lang="en-US" sz="1600" dirty="0"/>
              <a:t>Sequence Aligned</a:t>
            </a:r>
          </a:p>
        </p:txBody>
      </p:sp>
      <p:sp>
        <p:nvSpPr>
          <p:cNvPr id="16" name="TextBox 15">
            <a:extLst>
              <a:ext uri="{FF2B5EF4-FFF2-40B4-BE49-F238E27FC236}">
                <a16:creationId xmlns:a16="http://schemas.microsoft.com/office/drawing/2014/main" id="{D1532FA3-A091-B642-AF25-EFA3ADC9FFF0}"/>
              </a:ext>
            </a:extLst>
          </p:cNvPr>
          <p:cNvSpPr txBox="1"/>
          <p:nvPr/>
        </p:nvSpPr>
        <p:spPr>
          <a:xfrm>
            <a:off x="4789266" y="4533900"/>
            <a:ext cx="1193664" cy="338554"/>
          </a:xfrm>
          <a:prstGeom prst="rect">
            <a:avLst/>
          </a:prstGeom>
          <a:noFill/>
        </p:spPr>
        <p:txBody>
          <a:bodyPr wrap="square" rtlCol="0">
            <a:spAutoFit/>
          </a:bodyPr>
          <a:lstStyle/>
          <a:p>
            <a:r>
              <a:rPr lang="en-US" sz="1600" dirty="0"/>
              <a:t>CIGAR</a:t>
            </a:r>
          </a:p>
        </p:txBody>
      </p:sp>
      <p:sp>
        <p:nvSpPr>
          <p:cNvPr id="17" name="TextBox 16">
            <a:extLst>
              <a:ext uri="{FF2B5EF4-FFF2-40B4-BE49-F238E27FC236}">
                <a16:creationId xmlns:a16="http://schemas.microsoft.com/office/drawing/2014/main" id="{689E4F2C-E05E-BF45-A027-C33080E593FC}"/>
              </a:ext>
            </a:extLst>
          </p:cNvPr>
          <p:cNvSpPr txBox="1"/>
          <p:nvPr/>
        </p:nvSpPr>
        <p:spPr>
          <a:xfrm>
            <a:off x="3541488" y="5110243"/>
            <a:ext cx="1479013" cy="338554"/>
          </a:xfrm>
          <a:prstGeom prst="rect">
            <a:avLst/>
          </a:prstGeom>
          <a:noFill/>
        </p:spPr>
        <p:txBody>
          <a:bodyPr wrap="square" rtlCol="0">
            <a:spAutoFit/>
          </a:bodyPr>
          <a:lstStyle/>
          <a:p>
            <a:r>
              <a:rPr lang="en-US" sz="1600" dirty="0"/>
              <a:t>Start Position</a:t>
            </a:r>
          </a:p>
        </p:txBody>
      </p:sp>
      <p:sp>
        <p:nvSpPr>
          <p:cNvPr id="18" name="TextBox 17">
            <a:extLst>
              <a:ext uri="{FF2B5EF4-FFF2-40B4-BE49-F238E27FC236}">
                <a16:creationId xmlns:a16="http://schemas.microsoft.com/office/drawing/2014/main" id="{A9B289D4-9E86-8A47-8B99-8CF367791807}"/>
              </a:ext>
            </a:extLst>
          </p:cNvPr>
          <p:cNvSpPr txBox="1"/>
          <p:nvPr/>
        </p:nvSpPr>
        <p:spPr>
          <a:xfrm>
            <a:off x="563068" y="6193724"/>
            <a:ext cx="4573688" cy="338554"/>
          </a:xfrm>
          <a:prstGeom prst="rect">
            <a:avLst/>
          </a:prstGeom>
          <a:noFill/>
        </p:spPr>
        <p:txBody>
          <a:bodyPr wrap="none" rtlCol="0">
            <a:spAutoFit/>
          </a:bodyPr>
          <a:lstStyle/>
          <a:p>
            <a:r>
              <a:rPr lang="en-US" sz="1600" dirty="0"/>
              <a:t>Section of reference sequence being compared</a:t>
            </a:r>
          </a:p>
        </p:txBody>
      </p:sp>
      <p:sp>
        <p:nvSpPr>
          <p:cNvPr id="19" name="TextBox 18">
            <a:extLst>
              <a:ext uri="{FF2B5EF4-FFF2-40B4-BE49-F238E27FC236}">
                <a16:creationId xmlns:a16="http://schemas.microsoft.com/office/drawing/2014/main" id="{A88D2BF3-E339-E848-A957-71FE958B23C9}"/>
              </a:ext>
            </a:extLst>
          </p:cNvPr>
          <p:cNvSpPr txBox="1"/>
          <p:nvPr/>
        </p:nvSpPr>
        <p:spPr>
          <a:xfrm>
            <a:off x="0" y="4510451"/>
            <a:ext cx="1316658" cy="1569660"/>
          </a:xfrm>
          <a:prstGeom prst="rect">
            <a:avLst/>
          </a:prstGeom>
          <a:noFill/>
        </p:spPr>
        <p:txBody>
          <a:bodyPr wrap="square" rtlCol="0">
            <a:spAutoFit/>
          </a:bodyPr>
          <a:lstStyle/>
          <a:p>
            <a:pPr algn="ctr"/>
            <a:r>
              <a:rPr lang="en-US" sz="1600" dirty="0"/>
              <a:t>Read of Human sample aligned to HIV Reference</a:t>
            </a:r>
          </a:p>
        </p:txBody>
      </p:sp>
      <p:sp>
        <p:nvSpPr>
          <p:cNvPr id="23" name="TextBox 22">
            <a:extLst>
              <a:ext uri="{FF2B5EF4-FFF2-40B4-BE49-F238E27FC236}">
                <a16:creationId xmlns:a16="http://schemas.microsoft.com/office/drawing/2014/main" id="{25D44AAB-D9B3-4E45-94E6-27AEBE5D497D}"/>
              </a:ext>
            </a:extLst>
          </p:cNvPr>
          <p:cNvSpPr txBox="1"/>
          <p:nvPr/>
        </p:nvSpPr>
        <p:spPr>
          <a:xfrm>
            <a:off x="0" y="1465803"/>
            <a:ext cx="1258678" cy="307777"/>
          </a:xfrm>
          <a:prstGeom prst="rect">
            <a:avLst/>
          </a:prstGeom>
          <a:noFill/>
        </p:spPr>
        <p:txBody>
          <a:bodyPr wrap="none" rtlCol="0">
            <a:spAutoFit/>
          </a:bodyPr>
          <a:lstStyle/>
          <a:p>
            <a:r>
              <a:rPr lang="en-US" dirty="0">
                <a:solidFill>
                  <a:schemeClr val="bg1">
                    <a:lumMod val="50000"/>
                  </a:schemeClr>
                </a:solidFill>
              </a:rPr>
              <a:t>Our example:</a:t>
            </a:r>
          </a:p>
        </p:txBody>
      </p:sp>
    </p:spTree>
    <p:extLst>
      <p:ext uri="{BB962C8B-B14F-4D97-AF65-F5344CB8AC3E}">
        <p14:creationId xmlns:p14="http://schemas.microsoft.com/office/powerpoint/2010/main" val="2210752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5D231-9688-DC42-B085-5E3AB4EF5A84}"/>
              </a:ext>
            </a:extLst>
          </p:cNvPr>
          <p:cNvSpPr>
            <a:spLocks noGrp="1"/>
          </p:cNvSpPr>
          <p:nvPr>
            <p:ph type="title"/>
          </p:nvPr>
        </p:nvSpPr>
        <p:spPr/>
        <p:txBody>
          <a:bodyPr/>
          <a:lstStyle/>
          <a:p>
            <a:r>
              <a:rPr lang="en-US" dirty="0"/>
              <a:t>HIV Positive?</a:t>
            </a:r>
          </a:p>
        </p:txBody>
      </p:sp>
      <p:sp>
        <p:nvSpPr>
          <p:cNvPr id="3" name="Text Placeholder 2">
            <a:extLst>
              <a:ext uri="{FF2B5EF4-FFF2-40B4-BE49-F238E27FC236}">
                <a16:creationId xmlns:a16="http://schemas.microsoft.com/office/drawing/2014/main" id="{1D127EF2-9922-5442-8ECB-644A9A23AA93}"/>
              </a:ext>
            </a:extLst>
          </p:cNvPr>
          <p:cNvSpPr>
            <a:spLocks noGrp="1"/>
          </p:cNvSpPr>
          <p:nvPr>
            <p:ph type="body" idx="1"/>
          </p:nvPr>
        </p:nvSpPr>
        <p:spPr/>
        <p:txBody>
          <a:bodyPr/>
          <a:lstStyle/>
          <a:p>
            <a:r>
              <a:rPr lang="en-US" dirty="0"/>
              <a:t>Unfortunately, the results for this test demonstrate that at some of the RNA contained within the human sample matches to the RNA of the HIV virus. Thus, we can can confirm that this patient is HIV positive. </a:t>
            </a:r>
          </a:p>
        </p:txBody>
      </p:sp>
      <p:sp>
        <p:nvSpPr>
          <p:cNvPr id="4" name="Slide Number Placeholder 3">
            <a:extLst>
              <a:ext uri="{FF2B5EF4-FFF2-40B4-BE49-F238E27FC236}">
                <a16:creationId xmlns:a16="http://schemas.microsoft.com/office/drawing/2014/main" id="{2EF51F42-6845-BD45-8D44-C2733E585D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spTree>
    <p:extLst>
      <p:ext uri="{BB962C8B-B14F-4D97-AF65-F5344CB8AC3E}">
        <p14:creationId xmlns:p14="http://schemas.microsoft.com/office/powerpoint/2010/main" val="7392013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ACEBD6-C765-B14D-95E1-D8A2376E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65</a:t>
            </a:fld>
            <a:endParaRPr lang="en-US"/>
          </a:p>
        </p:txBody>
      </p:sp>
      <p:sp>
        <p:nvSpPr>
          <p:cNvPr id="5" name="Title 1">
            <a:extLst>
              <a:ext uri="{FF2B5EF4-FFF2-40B4-BE49-F238E27FC236}">
                <a16:creationId xmlns:a16="http://schemas.microsoft.com/office/drawing/2014/main" id="{9AAD9EFA-49FE-A94E-B7F0-A624C4429F6E}"/>
              </a:ext>
            </a:extLst>
          </p:cNvPr>
          <p:cNvSpPr>
            <a:spLocks noGrp="1"/>
          </p:cNvSpPr>
          <p:nvPr>
            <p:ph type="title"/>
          </p:nvPr>
        </p:nvSpPr>
        <p:spPr>
          <a:xfrm>
            <a:off x="317500" y="-157544"/>
            <a:ext cx="8229600" cy="1143000"/>
          </a:xfrm>
        </p:spPr>
        <p:txBody>
          <a:bodyPr/>
          <a:lstStyle/>
          <a:p>
            <a:r>
              <a:rPr lang="en-US" dirty="0"/>
              <a:t>Understanding the CIGAR</a:t>
            </a:r>
          </a:p>
        </p:txBody>
      </p:sp>
      <p:sp>
        <p:nvSpPr>
          <p:cNvPr id="6" name="TextBox 5">
            <a:extLst>
              <a:ext uri="{FF2B5EF4-FFF2-40B4-BE49-F238E27FC236}">
                <a16:creationId xmlns:a16="http://schemas.microsoft.com/office/drawing/2014/main" id="{BA4BA98F-DF3A-2B40-92A2-F83B42B672A1}"/>
              </a:ext>
            </a:extLst>
          </p:cNvPr>
          <p:cNvSpPr txBox="1"/>
          <p:nvPr/>
        </p:nvSpPr>
        <p:spPr>
          <a:xfrm>
            <a:off x="1875217" y="664071"/>
            <a:ext cx="5043368" cy="338554"/>
          </a:xfrm>
          <a:prstGeom prst="rect">
            <a:avLst/>
          </a:prstGeom>
          <a:noFill/>
        </p:spPr>
        <p:txBody>
          <a:bodyPr wrap="none" rtlCol="0">
            <a:spAutoFit/>
          </a:bodyPr>
          <a:lstStyle/>
          <a:p>
            <a:r>
              <a:rPr lang="en-US" sz="1600" b="1" dirty="0"/>
              <a:t>(Concise Idiosyncratic Gapped Alignment Report)</a:t>
            </a:r>
          </a:p>
        </p:txBody>
      </p:sp>
      <p:sp>
        <p:nvSpPr>
          <p:cNvPr id="7" name="TextBox 6">
            <a:extLst>
              <a:ext uri="{FF2B5EF4-FFF2-40B4-BE49-F238E27FC236}">
                <a16:creationId xmlns:a16="http://schemas.microsoft.com/office/drawing/2014/main" id="{832B1362-B963-C94F-B327-873F0C299042}"/>
              </a:ext>
            </a:extLst>
          </p:cNvPr>
          <p:cNvSpPr txBox="1"/>
          <p:nvPr/>
        </p:nvSpPr>
        <p:spPr>
          <a:xfrm>
            <a:off x="538129" y="1002625"/>
            <a:ext cx="1116460" cy="3693319"/>
          </a:xfrm>
          <a:prstGeom prst="rect">
            <a:avLst/>
          </a:prstGeom>
          <a:noFill/>
        </p:spPr>
        <p:txBody>
          <a:bodyPr wrap="square" rtlCol="0">
            <a:spAutoFit/>
          </a:bodyPr>
          <a:lstStyle/>
          <a:p>
            <a:r>
              <a:rPr lang="en-US" sz="1800" b="1" dirty="0">
                <a:solidFill>
                  <a:schemeClr val="bg1">
                    <a:lumMod val="50000"/>
                  </a:schemeClr>
                </a:solidFill>
              </a:rPr>
              <a:t>Symbol</a:t>
            </a:r>
          </a:p>
          <a:p>
            <a:endParaRPr lang="en-US" sz="1800" b="1" dirty="0"/>
          </a:p>
          <a:p>
            <a:r>
              <a:rPr lang="en-US" sz="1800" b="1" dirty="0"/>
              <a:t>     M</a:t>
            </a:r>
          </a:p>
          <a:p>
            <a:r>
              <a:rPr lang="en-US" sz="1800" b="1" dirty="0"/>
              <a:t> </a:t>
            </a:r>
          </a:p>
          <a:p>
            <a:r>
              <a:rPr lang="en-US" sz="1800" b="1" dirty="0"/>
              <a:t>     D</a:t>
            </a:r>
          </a:p>
          <a:p>
            <a:endParaRPr lang="en-US" sz="1800" b="1" dirty="0"/>
          </a:p>
          <a:p>
            <a:r>
              <a:rPr lang="en-US" sz="1800" b="1" dirty="0"/>
              <a:t>      I</a:t>
            </a:r>
          </a:p>
          <a:p>
            <a:endParaRPr lang="en-US" sz="1800" b="1" dirty="0"/>
          </a:p>
          <a:p>
            <a:r>
              <a:rPr lang="en-US" sz="1800" b="1" dirty="0"/>
              <a:t>     N</a:t>
            </a:r>
          </a:p>
          <a:p>
            <a:endParaRPr lang="en-US" sz="1800" b="1" dirty="0"/>
          </a:p>
          <a:p>
            <a:r>
              <a:rPr lang="en-US" sz="1800" b="1" dirty="0"/>
              <a:t>     S</a:t>
            </a:r>
          </a:p>
          <a:p>
            <a:endParaRPr lang="en-US" sz="1800" b="1" dirty="0"/>
          </a:p>
          <a:p>
            <a:r>
              <a:rPr lang="en-US" sz="1800" b="1" dirty="0"/>
              <a:t>     H</a:t>
            </a:r>
          </a:p>
        </p:txBody>
      </p:sp>
      <p:sp>
        <p:nvSpPr>
          <p:cNvPr id="10" name="TextBox 9">
            <a:extLst>
              <a:ext uri="{FF2B5EF4-FFF2-40B4-BE49-F238E27FC236}">
                <a16:creationId xmlns:a16="http://schemas.microsoft.com/office/drawing/2014/main" id="{74C25B64-E62D-6C47-AB74-BB512637EEA4}"/>
              </a:ext>
            </a:extLst>
          </p:cNvPr>
          <p:cNvSpPr txBox="1"/>
          <p:nvPr/>
        </p:nvSpPr>
        <p:spPr>
          <a:xfrm>
            <a:off x="1654589" y="1002624"/>
            <a:ext cx="7268783" cy="3693319"/>
          </a:xfrm>
          <a:prstGeom prst="rect">
            <a:avLst/>
          </a:prstGeom>
          <a:noFill/>
        </p:spPr>
        <p:txBody>
          <a:bodyPr wrap="square" rtlCol="0">
            <a:spAutoFit/>
          </a:bodyPr>
          <a:lstStyle/>
          <a:p>
            <a:r>
              <a:rPr lang="en-US" sz="1800" b="1" dirty="0">
                <a:solidFill>
                  <a:schemeClr val="bg1">
                    <a:lumMod val="50000"/>
                  </a:schemeClr>
                </a:solidFill>
              </a:rPr>
              <a:t>Description</a:t>
            </a:r>
          </a:p>
          <a:p>
            <a:endParaRPr lang="en-US" sz="1800" b="1" dirty="0">
              <a:solidFill>
                <a:schemeClr val="bg1">
                  <a:lumMod val="50000"/>
                </a:schemeClr>
              </a:solidFill>
            </a:endParaRPr>
          </a:p>
          <a:p>
            <a:r>
              <a:rPr lang="en-US" sz="1800" b="1" dirty="0">
                <a:solidFill>
                  <a:schemeClr val="tx1"/>
                </a:solidFill>
              </a:rPr>
              <a:t>Matches</a:t>
            </a:r>
          </a:p>
          <a:p>
            <a:endParaRPr lang="en-US" sz="1800" b="1" dirty="0">
              <a:solidFill>
                <a:schemeClr val="bg1">
                  <a:lumMod val="50000"/>
                </a:schemeClr>
              </a:solidFill>
            </a:endParaRPr>
          </a:p>
          <a:p>
            <a:r>
              <a:rPr lang="en-US" sz="1800" b="1" dirty="0">
                <a:solidFill>
                  <a:schemeClr val="tx1"/>
                </a:solidFill>
              </a:rPr>
              <a:t>Deletions </a:t>
            </a:r>
          </a:p>
          <a:p>
            <a:endParaRPr lang="en-US" sz="1800" b="1" dirty="0">
              <a:solidFill>
                <a:schemeClr val="tx1"/>
              </a:solidFill>
            </a:endParaRPr>
          </a:p>
          <a:p>
            <a:r>
              <a:rPr lang="en-US" sz="1800" b="1" dirty="0">
                <a:solidFill>
                  <a:schemeClr val="tx1"/>
                </a:solidFill>
              </a:rPr>
              <a:t>Insertions</a:t>
            </a:r>
          </a:p>
          <a:p>
            <a:endParaRPr lang="en-US" sz="1800" b="1" dirty="0">
              <a:solidFill>
                <a:schemeClr val="tx1"/>
              </a:solidFill>
            </a:endParaRPr>
          </a:p>
          <a:p>
            <a:r>
              <a:rPr lang="en-US" sz="1800" b="1" dirty="0">
                <a:solidFill>
                  <a:schemeClr val="tx1"/>
                </a:solidFill>
              </a:rPr>
              <a:t>Skipped Region: region of nucleotides not present in read</a:t>
            </a:r>
          </a:p>
          <a:p>
            <a:endParaRPr lang="en-US" sz="1800" b="1" dirty="0">
              <a:solidFill>
                <a:schemeClr val="tx1"/>
              </a:solidFill>
            </a:endParaRPr>
          </a:p>
          <a:p>
            <a:r>
              <a:rPr lang="en-US" sz="1800" b="1" dirty="0">
                <a:solidFill>
                  <a:schemeClr val="tx1"/>
                </a:solidFill>
              </a:rPr>
              <a:t>Soft Clipping: clipped nucleotides that remain present in read</a:t>
            </a:r>
          </a:p>
          <a:p>
            <a:endParaRPr lang="en-US" sz="1800" b="1" dirty="0">
              <a:solidFill>
                <a:schemeClr val="tx1"/>
              </a:solidFill>
            </a:endParaRPr>
          </a:p>
          <a:p>
            <a:r>
              <a:rPr lang="en-US" sz="1800" b="1" dirty="0">
                <a:solidFill>
                  <a:schemeClr val="tx1"/>
                </a:solidFill>
              </a:rPr>
              <a:t>Hard Clipping: </a:t>
            </a:r>
            <a:r>
              <a:rPr lang="en-US" sz="1800" b="1" dirty="0" err="1">
                <a:solidFill>
                  <a:schemeClr val="tx1"/>
                </a:solidFill>
              </a:rPr>
              <a:t>clippled</a:t>
            </a:r>
            <a:r>
              <a:rPr lang="en-US" sz="1800" b="1" dirty="0">
                <a:solidFill>
                  <a:schemeClr val="tx1"/>
                </a:solidFill>
              </a:rPr>
              <a:t> nucleotides were removed from read </a:t>
            </a:r>
          </a:p>
        </p:txBody>
      </p:sp>
      <p:sp>
        <p:nvSpPr>
          <p:cNvPr id="13" name="TextBox 12">
            <a:extLst>
              <a:ext uri="{FF2B5EF4-FFF2-40B4-BE49-F238E27FC236}">
                <a16:creationId xmlns:a16="http://schemas.microsoft.com/office/drawing/2014/main" id="{7DADCD84-BAB9-7941-8489-F433FAAB8934}"/>
              </a:ext>
            </a:extLst>
          </p:cNvPr>
          <p:cNvSpPr txBox="1"/>
          <p:nvPr/>
        </p:nvSpPr>
        <p:spPr>
          <a:xfrm>
            <a:off x="0" y="5321910"/>
            <a:ext cx="1298899" cy="646331"/>
          </a:xfrm>
          <a:prstGeom prst="rect">
            <a:avLst/>
          </a:prstGeom>
          <a:noFill/>
        </p:spPr>
        <p:txBody>
          <a:bodyPr wrap="square" rtlCol="0">
            <a:spAutoFit/>
          </a:bodyPr>
          <a:lstStyle/>
          <a:p>
            <a:pPr algn="ctr"/>
            <a:r>
              <a:rPr lang="en-US" sz="1800" dirty="0">
                <a:solidFill>
                  <a:schemeClr val="bg1">
                    <a:lumMod val="50000"/>
                  </a:schemeClr>
                </a:solidFill>
              </a:rPr>
              <a:t>Our Examples:</a:t>
            </a:r>
          </a:p>
        </p:txBody>
      </p:sp>
      <p:sp>
        <p:nvSpPr>
          <p:cNvPr id="14" name="TextBox 13">
            <a:extLst>
              <a:ext uri="{FF2B5EF4-FFF2-40B4-BE49-F238E27FC236}">
                <a16:creationId xmlns:a16="http://schemas.microsoft.com/office/drawing/2014/main" id="{0D788DF1-8E3C-5048-A1A5-60121B04CFA9}"/>
              </a:ext>
            </a:extLst>
          </p:cNvPr>
          <p:cNvSpPr txBox="1"/>
          <p:nvPr/>
        </p:nvSpPr>
        <p:spPr>
          <a:xfrm>
            <a:off x="1412758" y="4905593"/>
            <a:ext cx="5234125" cy="1384995"/>
          </a:xfrm>
          <a:prstGeom prst="rect">
            <a:avLst/>
          </a:prstGeom>
          <a:noFill/>
        </p:spPr>
        <p:txBody>
          <a:bodyPr wrap="none" rtlCol="0">
            <a:spAutoFit/>
          </a:bodyPr>
          <a:lstStyle/>
          <a:p>
            <a:r>
              <a:rPr lang="en-US" dirty="0">
                <a:solidFill>
                  <a:schemeClr val="bg1">
                    <a:lumMod val="50000"/>
                  </a:schemeClr>
                </a:solidFill>
              </a:rPr>
              <a:t>Seq1 </a:t>
            </a:r>
            <a:r>
              <a:rPr lang="en-US" dirty="0" err="1">
                <a:solidFill>
                  <a:schemeClr val="bg1">
                    <a:lumMod val="50000"/>
                  </a:schemeClr>
                </a:solidFill>
              </a:rPr>
              <a:t>RefA</a:t>
            </a:r>
            <a:r>
              <a:rPr lang="en-US" dirty="0">
                <a:solidFill>
                  <a:schemeClr val="bg1">
                    <a:lumMod val="50000"/>
                  </a:schemeClr>
                </a:solidFill>
              </a:rPr>
              <a:t> cigar: </a:t>
            </a:r>
            <a:r>
              <a:rPr lang="en-US" b="1" dirty="0">
                <a:solidFill>
                  <a:schemeClr val="tx1">
                    <a:lumMod val="50000"/>
                    <a:lumOff val="50000"/>
                  </a:schemeClr>
                </a:solidFill>
                <a:latin typeface="Courier New" panose="02070309020205020404" pitchFamily="49" charset="0"/>
                <a:cs typeface="Courier New" panose="02070309020205020404" pitchFamily="49" charset="0"/>
              </a:rPr>
              <a:t>18M1I52M</a:t>
            </a:r>
            <a:endParaRPr lang="en-US" dirty="0">
              <a:solidFill>
                <a:schemeClr val="tx1">
                  <a:lumMod val="50000"/>
                  <a:lumOff val="50000"/>
                </a:schemeClr>
              </a:solidFill>
            </a:endParaRPr>
          </a:p>
          <a:p>
            <a:r>
              <a:rPr lang="en-US" dirty="0">
                <a:solidFill>
                  <a:schemeClr val="bg1">
                    <a:lumMod val="50000"/>
                  </a:schemeClr>
                </a:solidFill>
              </a:rPr>
              <a:t>	18 matches then 1 insertion and then 52 matches.</a:t>
            </a:r>
          </a:p>
          <a:p>
            <a:r>
              <a:rPr lang="en-US" dirty="0">
                <a:solidFill>
                  <a:schemeClr val="bg1">
                    <a:lumMod val="50000"/>
                  </a:schemeClr>
                </a:solidFill>
              </a:rPr>
              <a:t>Seq2 </a:t>
            </a:r>
            <a:r>
              <a:rPr lang="en-US" dirty="0" err="1">
                <a:solidFill>
                  <a:schemeClr val="bg1">
                    <a:lumMod val="50000"/>
                  </a:schemeClr>
                </a:solidFill>
              </a:rPr>
              <a:t>RefB</a:t>
            </a:r>
            <a:r>
              <a:rPr lang="en-US" dirty="0">
                <a:solidFill>
                  <a:schemeClr val="bg1">
                    <a:lumMod val="50000"/>
                  </a:schemeClr>
                </a:solidFill>
              </a:rPr>
              <a:t> cigar: </a:t>
            </a:r>
            <a:r>
              <a:rPr lang="en-US" b="1" dirty="0">
                <a:solidFill>
                  <a:schemeClr val="tx1">
                    <a:lumMod val="50000"/>
                    <a:lumOff val="50000"/>
                  </a:schemeClr>
                </a:solidFill>
                <a:latin typeface="Courier New" panose="02070309020205020404" pitchFamily="49" charset="0"/>
                <a:cs typeface="Courier New" panose="02070309020205020404" pitchFamily="49" charset="0"/>
              </a:rPr>
              <a:t>3M1D68M</a:t>
            </a:r>
            <a:endParaRPr lang="en-US" dirty="0">
              <a:solidFill>
                <a:schemeClr val="tx1">
                  <a:lumMod val="50000"/>
                  <a:lumOff val="50000"/>
                </a:schemeClr>
              </a:solidFill>
            </a:endParaRPr>
          </a:p>
          <a:p>
            <a:r>
              <a:rPr lang="en-US" dirty="0">
                <a:solidFill>
                  <a:schemeClr val="bg1">
                    <a:lumMod val="50000"/>
                  </a:schemeClr>
                </a:solidFill>
              </a:rPr>
              <a:t>	3 matches, then 1 deletion then 68 matches	</a:t>
            </a:r>
          </a:p>
          <a:p>
            <a:r>
              <a:rPr lang="en-US" dirty="0">
                <a:solidFill>
                  <a:schemeClr val="bg1">
                    <a:lumMod val="50000"/>
                  </a:schemeClr>
                </a:solidFill>
              </a:rPr>
              <a:t>Seq3 </a:t>
            </a:r>
            <a:r>
              <a:rPr lang="en-US" dirty="0" err="1">
                <a:solidFill>
                  <a:schemeClr val="bg1">
                    <a:lumMod val="50000"/>
                  </a:schemeClr>
                </a:solidFill>
              </a:rPr>
              <a:t>RefB</a:t>
            </a:r>
            <a:r>
              <a:rPr lang="en-US" dirty="0">
                <a:solidFill>
                  <a:schemeClr val="bg1">
                    <a:lumMod val="50000"/>
                  </a:schemeClr>
                </a:solidFill>
              </a:rPr>
              <a:t> cigar: </a:t>
            </a:r>
            <a:r>
              <a:rPr lang="en-US" b="1" dirty="0">
                <a:solidFill>
                  <a:schemeClr val="tx1">
                    <a:lumMod val="50000"/>
                    <a:lumOff val="50000"/>
                  </a:schemeClr>
                </a:solidFill>
                <a:latin typeface="Courier New" panose="02070309020205020404" pitchFamily="49" charset="0"/>
                <a:cs typeface="Courier New" panose="02070309020205020404" pitchFamily="49" charset="0"/>
              </a:rPr>
              <a:t>48M1I46M</a:t>
            </a:r>
            <a:endParaRPr lang="en-US" dirty="0">
              <a:solidFill>
                <a:schemeClr val="tx1">
                  <a:lumMod val="50000"/>
                  <a:lumOff val="50000"/>
                </a:schemeClr>
              </a:solidFill>
            </a:endParaRPr>
          </a:p>
          <a:p>
            <a:r>
              <a:rPr lang="en-US" dirty="0">
                <a:solidFill>
                  <a:schemeClr val="bg1">
                    <a:lumMod val="50000"/>
                  </a:schemeClr>
                </a:solidFill>
              </a:rPr>
              <a:t>	48 matches, then 1 insertion, then 46 more matches</a:t>
            </a:r>
          </a:p>
        </p:txBody>
      </p:sp>
    </p:spTree>
    <p:extLst>
      <p:ext uri="{BB962C8B-B14F-4D97-AF65-F5344CB8AC3E}">
        <p14:creationId xmlns:p14="http://schemas.microsoft.com/office/powerpoint/2010/main" val="9101961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26"/>
        <p:cNvGrpSpPr/>
        <p:nvPr/>
      </p:nvGrpSpPr>
      <p:grpSpPr>
        <a:xfrm>
          <a:off x="0" y="0"/>
          <a:ext cx="0" cy="0"/>
          <a:chOff x="0" y="0"/>
          <a:chExt cx="0" cy="0"/>
        </a:xfrm>
      </p:grpSpPr>
      <p:sp>
        <p:nvSpPr>
          <p:cNvPr id="86" name="Rectangle 85">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Google Shape;527;p62"/>
          <p:cNvSpPr txBox="1">
            <a:spLocks noGrp="1"/>
          </p:cNvSpPr>
          <p:nvPr>
            <p:ph type="title"/>
          </p:nvPr>
        </p:nvSpPr>
        <p:spPr>
          <a:xfrm>
            <a:off x="505677" y="914400"/>
            <a:ext cx="2743200" cy="2887579"/>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4200" kern="1200">
                <a:solidFill>
                  <a:srgbClr val="FFFFFF"/>
                </a:solidFill>
                <a:latin typeface="+mj-lt"/>
                <a:ea typeface="+mj-ea"/>
                <a:cs typeface="+mj-cs"/>
              </a:rPr>
              <a:t>Summary</a:t>
            </a:r>
          </a:p>
        </p:txBody>
      </p:sp>
      <p:cxnSp>
        <p:nvCxnSpPr>
          <p:cNvPr id="88" name="Straight Connector 87">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29" name="Google Shape;529;p62"/>
          <p:cNvPicPr preferRelativeResize="0"/>
          <p:nvPr/>
        </p:nvPicPr>
        <p:blipFill>
          <a:blip r:embed="rId3"/>
          <a:stretch>
            <a:fillRect/>
          </a:stretch>
        </p:blipFill>
        <p:spPr>
          <a:xfrm>
            <a:off x="3868438" y="238293"/>
            <a:ext cx="5022899" cy="4702417"/>
          </a:xfrm>
          <a:prstGeom prst="rect">
            <a:avLst/>
          </a:prstGeom>
          <a:noFill/>
        </p:spPr>
      </p:pic>
      <p:sp>
        <p:nvSpPr>
          <p:cNvPr id="528" name="Google Shape;528;p62"/>
          <p:cNvSpPr txBox="1">
            <a:spLocks noGrp="1"/>
          </p:cNvSpPr>
          <p:nvPr>
            <p:ph type="sldNum" idx="12"/>
          </p:nvPr>
        </p:nvSpPr>
        <p:spPr>
          <a:xfrm>
            <a:off x="8009459" y="6437144"/>
            <a:ext cx="1022083"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Clr>
                <a:srgbClr val="000000"/>
              </a:buClr>
              <a:buFont typeface="Arial"/>
              <a:buNone/>
            </a:pPr>
            <a:fld id="{00000000-1234-1234-1234-123412341234}" type="slidenum">
              <a:rPr lang="en-US" kern="1200" smtClean="0">
                <a:solidFill>
                  <a:srgbClr val="595959"/>
                </a:solidFill>
                <a:latin typeface="+mn-lt"/>
                <a:ea typeface="+mn-ea"/>
                <a:cs typeface="+mn-cs"/>
              </a:rPr>
              <a:pPr lvl="0" indent="0">
                <a:spcBef>
                  <a:spcPts val="0"/>
                </a:spcBef>
                <a:spcAft>
                  <a:spcPts val="600"/>
                </a:spcAft>
                <a:buClr>
                  <a:srgbClr val="000000"/>
                </a:buClr>
                <a:buFont typeface="Arial"/>
                <a:buNone/>
              </a:pPr>
              <a:t>66</a:t>
            </a:fld>
            <a:endParaRPr lang="en-US" kern="1200" dirty="0">
              <a:solidFill>
                <a:srgbClr val="595959"/>
              </a:solidFill>
              <a:latin typeface="+mn-lt"/>
              <a:ea typeface="+mn-ea"/>
              <a:cs typeface="+mn-cs"/>
            </a:endParaRPr>
          </a:p>
        </p:txBody>
      </p:sp>
      <p:sp>
        <p:nvSpPr>
          <p:cNvPr id="2" name="TextBox 1">
            <a:extLst>
              <a:ext uri="{FF2B5EF4-FFF2-40B4-BE49-F238E27FC236}">
                <a16:creationId xmlns:a16="http://schemas.microsoft.com/office/drawing/2014/main" id="{0F44BBBB-0CAD-474F-973B-4662B89CBFD6}"/>
              </a:ext>
            </a:extLst>
          </p:cNvPr>
          <p:cNvSpPr txBox="1"/>
          <p:nvPr/>
        </p:nvSpPr>
        <p:spPr>
          <a:xfrm>
            <a:off x="3868438" y="4923770"/>
            <a:ext cx="5022899" cy="338554"/>
          </a:xfrm>
          <a:prstGeom prst="rect">
            <a:avLst/>
          </a:prstGeom>
          <a:solidFill>
            <a:schemeClr val="accent4"/>
          </a:solidFill>
          <a:ln w="15875">
            <a:solidFill>
              <a:schemeClr val="tx1"/>
            </a:solidFill>
          </a:ln>
        </p:spPr>
        <p:txBody>
          <a:bodyPr wrap="square" rtlCol="0">
            <a:spAutoFit/>
          </a:bodyPr>
          <a:lstStyle/>
          <a:p>
            <a:r>
              <a:rPr lang="en-US" sz="1600" dirty="0"/>
              <a:t>	         Sequence Alignment</a:t>
            </a:r>
          </a:p>
        </p:txBody>
      </p:sp>
      <p:sp>
        <p:nvSpPr>
          <p:cNvPr id="8" name="TextBox 7">
            <a:extLst>
              <a:ext uri="{FF2B5EF4-FFF2-40B4-BE49-F238E27FC236}">
                <a16:creationId xmlns:a16="http://schemas.microsoft.com/office/drawing/2014/main" id="{15AE4F4B-8FE4-E349-97D4-FD779F1DBD67}"/>
              </a:ext>
            </a:extLst>
          </p:cNvPr>
          <p:cNvSpPr txBox="1"/>
          <p:nvPr/>
        </p:nvSpPr>
        <p:spPr>
          <a:xfrm>
            <a:off x="3868438" y="5274730"/>
            <a:ext cx="5022899" cy="338554"/>
          </a:xfrm>
          <a:prstGeom prst="rect">
            <a:avLst/>
          </a:prstGeom>
          <a:solidFill>
            <a:schemeClr val="accent4">
              <a:alpha val="49000"/>
            </a:schemeClr>
          </a:solidFill>
          <a:ln w="15875">
            <a:solidFill>
              <a:schemeClr val="tx1"/>
            </a:solidFill>
          </a:ln>
        </p:spPr>
        <p:txBody>
          <a:bodyPr wrap="square" rtlCol="0">
            <a:spAutoFit/>
          </a:bodyPr>
          <a:lstStyle/>
          <a:p>
            <a:r>
              <a:rPr lang="en-US" sz="1600" dirty="0"/>
              <a:t>		create Index from ref seq</a:t>
            </a:r>
          </a:p>
        </p:txBody>
      </p:sp>
      <p:sp>
        <p:nvSpPr>
          <p:cNvPr id="10" name="TextBox 9">
            <a:extLst>
              <a:ext uri="{FF2B5EF4-FFF2-40B4-BE49-F238E27FC236}">
                <a16:creationId xmlns:a16="http://schemas.microsoft.com/office/drawing/2014/main" id="{472A6BC3-CA87-5446-A4EA-4EF991A32647}"/>
              </a:ext>
            </a:extLst>
          </p:cNvPr>
          <p:cNvSpPr txBox="1"/>
          <p:nvPr/>
        </p:nvSpPr>
        <p:spPr>
          <a:xfrm>
            <a:off x="3868438" y="5621280"/>
            <a:ext cx="5022899" cy="338554"/>
          </a:xfrm>
          <a:prstGeom prst="rect">
            <a:avLst/>
          </a:prstGeom>
          <a:solidFill>
            <a:schemeClr val="accent4">
              <a:alpha val="49000"/>
            </a:schemeClr>
          </a:solidFill>
          <a:ln w="15875">
            <a:solidFill>
              <a:schemeClr val="tx1"/>
            </a:solidFill>
          </a:ln>
        </p:spPr>
        <p:txBody>
          <a:bodyPr wrap="square" rtlCol="0">
            <a:spAutoFit/>
          </a:bodyPr>
          <a:lstStyle/>
          <a:p>
            <a:r>
              <a:rPr lang="en-US" sz="1600" dirty="0"/>
              <a:t>		align seq with index</a:t>
            </a:r>
          </a:p>
        </p:txBody>
      </p:sp>
      <p:sp>
        <p:nvSpPr>
          <p:cNvPr id="11" name="TextBox 10">
            <a:extLst>
              <a:ext uri="{FF2B5EF4-FFF2-40B4-BE49-F238E27FC236}">
                <a16:creationId xmlns:a16="http://schemas.microsoft.com/office/drawing/2014/main" id="{0080FD2A-5EF7-4249-89F2-D4DCF72D23FA}"/>
              </a:ext>
            </a:extLst>
          </p:cNvPr>
          <p:cNvSpPr txBox="1"/>
          <p:nvPr/>
        </p:nvSpPr>
        <p:spPr>
          <a:xfrm>
            <a:off x="3868438" y="5980157"/>
            <a:ext cx="5027817" cy="338554"/>
          </a:xfrm>
          <a:prstGeom prst="rect">
            <a:avLst/>
          </a:prstGeom>
          <a:solidFill>
            <a:schemeClr val="accent4">
              <a:alpha val="49000"/>
            </a:schemeClr>
          </a:solidFill>
          <a:ln w="15875">
            <a:solidFill>
              <a:schemeClr val="tx1"/>
            </a:solidFill>
          </a:ln>
        </p:spPr>
        <p:txBody>
          <a:bodyPr wrap="square" rtlCol="0">
            <a:spAutoFit/>
          </a:bodyPr>
          <a:lstStyle/>
          <a:p>
            <a:r>
              <a:rPr lang="en-US" sz="1600" dirty="0"/>
              <a:t>	              convert to bwa &amp; view alignment</a:t>
            </a:r>
          </a:p>
        </p:txBody>
      </p:sp>
      <p:sp>
        <p:nvSpPr>
          <p:cNvPr id="12" name="TextBox 11">
            <a:extLst>
              <a:ext uri="{FF2B5EF4-FFF2-40B4-BE49-F238E27FC236}">
                <a16:creationId xmlns:a16="http://schemas.microsoft.com/office/drawing/2014/main" id="{316DAFCF-A202-734F-AF8D-459F65CDA9DB}"/>
              </a:ext>
            </a:extLst>
          </p:cNvPr>
          <p:cNvSpPr txBox="1"/>
          <p:nvPr/>
        </p:nvSpPr>
        <p:spPr>
          <a:xfrm>
            <a:off x="3868437" y="5967830"/>
            <a:ext cx="1527833" cy="329184"/>
          </a:xfrm>
          <a:prstGeom prst="rect">
            <a:avLst/>
          </a:prstGeom>
          <a:solidFill>
            <a:schemeClr val="accent4">
              <a:alpha val="49000"/>
            </a:schemeClr>
          </a:solidFill>
          <a:ln w="15875">
            <a:solidFill>
              <a:schemeClr val="tx1"/>
            </a:solidFill>
          </a:ln>
        </p:spPr>
        <p:txBody>
          <a:bodyPr wrap="square" rtlCol="0">
            <a:noAutofit/>
          </a:bodyPr>
          <a:lstStyle/>
          <a:p>
            <a:r>
              <a:rPr lang="en-US" sz="1600" dirty="0" err="1"/>
              <a:t>Samtools</a:t>
            </a:r>
            <a:r>
              <a:rPr lang="en-US" sz="1600" dirty="0"/>
              <a:t> view</a:t>
            </a:r>
          </a:p>
        </p:txBody>
      </p:sp>
      <p:sp>
        <p:nvSpPr>
          <p:cNvPr id="13" name="TextBox 12">
            <a:extLst>
              <a:ext uri="{FF2B5EF4-FFF2-40B4-BE49-F238E27FC236}">
                <a16:creationId xmlns:a16="http://schemas.microsoft.com/office/drawing/2014/main" id="{A26FF912-2DDA-4348-B3C5-1F75F9825658}"/>
              </a:ext>
            </a:extLst>
          </p:cNvPr>
          <p:cNvSpPr txBox="1"/>
          <p:nvPr/>
        </p:nvSpPr>
        <p:spPr>
          <a:xfrm>
            <a:off x="3868438" y="5650426"/>
            <a:ext cx="1161288" cy="329184"/>
          </a:xfrm>
          <a:prstGeom prst="rect">
            <a:avLst/>
          </a:prstGeom>
          <a:solidFill>
            <a:schemeClr val="accent4">
              <a:alpha val="49000"/>
            </a:schemeClr>
          </a:solidFill>
          <a:ln w="15875">
            <a:solidFill>
              <a:schemeClr val="tx1"/>
            </a:solidFill>
          </a:ln>
        </p:spPr>
        <p:txBody>
          <a:bodyPr wrap="square" rtlCol="0">
            <a:noAutofit/>
          </a:bodyPr>
          <a:lstStyle/>
          <a:p>
            <a:r>
              <a:rPr lang="en-US" sz="1600" dirty="0"/>
              <a:t>bwa mem</a:t>
            </a:r>
          </a:p>
        </p:txBody>
      </p:sp>
      <p:sp>
        <p:nvSpPr>
          <p:cNvPr id="14" name="TextBox 13">
            <a:extLst>
              <a:ext uri="{FF2B5EF4-FFF2-40B4-BE49-F238E27FC236}">
                <a16:creationId xmlns:a16="http://schemas.microsoft.com/office/drawing/2014/main" id="{C625261F-097F-8A43-A567-4FAD3566176F}"/>
              </a:ext>
            </a:extLst>
          </p:cNvPr>
          <p:cNvSpPr txBox="1"/>
          <p:nvPr/>
        </p:nvSpPr>
        <p:spPr>
          <a:xfrm>
            <a:off x="3868964" y="5306669"/>
            <a:ext cx="1161288" cy="329184"/>
          </a:xfrm>
          <a:prstGeom prst="rect">
            <a:avLst/>
          </a:prstGeom>
          <a:solidFill>
            <a:schemeClr val="accent4">
              <a:alpha val="49000"/>
            </a:schemeClr>
          </a:solidFill>
          <a:ln w="15875">
            <a:solidFill>
              <a:schemeClr val="tx1"/>
            </a:solidFill>
          </a:ln>
        </p:spPr>
        <p:txBody>
          <a:bodyPr wrap="square" rtlCol="0">
            <a:noAutofit/>
          </a:bodyPr>
          <a:lstStyle/>
          <a:p>
            <a:r>
              <a:rPr lang="en-US" sz="1600" dirty="0"/>
              <a:t>bwa index</a:t>
            </a:r>
          </a:p>
        </p:txBody>
      </p:sp>
      <p:pic>
        <p:nvPicPr>
          <p:cNvPr id="16" name="Picture 15" descr="A black sign with white text&#10;&#10;Description automatically generated">
            <a:extLst>
              <a:ext uri="{FF2B5EF4-FFF2-40B4-BE49-F238E27FC236}">
                <a16:creationId xmlns:a16="http://schemas.microsoft.com/office/drawing/2014/main" id="{01DF0DDC-7F25-8C44-AC6D-A62AA9342366}"/>
              </a:ext>
            </a:extLst>
          </p:cNvPr>
          <p:cNvPicPr>
            <a:picLocks noChangeAspect="1"/>
          </p:cNvPicPr>
          <p:nvPr/>
        </p:nvPicPr>
        <p:blipFill>
          <a:blip r:embed="rId4"/>
          <a:stretch>
            <a:fillRect/>
          </a:stretch>
        </p:blipFill>
        <p:spPr>
          <a:xfrm>
            <a:off x="3868437" y="4980389"/>
            <a:ext cx="5029200" cy="138303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4"/>
        <p:cNvGrpSpPr/>
        <p:nvPr/>
      </p:nvGrpSpPr>
      <p:grpSpPr>
        <a:xfrm>
          <a:off x="0" y="0"/>
          <a:ext cx="0" cy="0"/>
          <a:chOff x="0" y="0"/>
          <a:chExt cx="0" cy="0"/>
        </a:xfrm>
      </p:grpSpPr>
      <p:sp>
        <p:nvSpPr>
          <p:cNvPr id="535" name="Google Shape;535;p63"/>
          <p:cNvSpPr txBox="1">
            <a:spLocks noGrp="1"/>
          </p:cNvSpPr>
          <p:nvPr>
            <p:ph type="body" idx="1"/>
          </p:nvPr>
        </p:nvSpPr>
        <p:spPr>
          <a:xfrm>
            <a:off x="852321" y="2227943"/>
            <a:ext cx="5033221" cy="3788227"/>
          </a:xfrm>
          <a:prstGeom prst="rect">
            <a:avLst/>
          </a:prstGeom>
        </p:spPr>
        <p:txBody>
          <a:bodyPr spcFirstLastPara="1" lIns="91425" tIns="45700" rIns="91425" bIns="45700" anchor="ctr" anchorCtr="0">
            <a:normAutofit/>
          </a:bodyPr>
          <a:lstStyle/>
          <a:p>
            <a:pPr marL="514350" lvl="0" indent="-514350" rtl="0">
              <a:spcBef>
                <a:spcPts val="0"/>
              </a:spcBef>
              <a:spcAft>
                <a:spcPts val="0"/>
              </a:spcAft>
              <a:buClr>
                <a:schemeClr val="dk1"/>
              </a:buClr>
              <a:buSzPts val="3200"/>
              <a:buFont typeface="Calibri"/>
              <a:buAutoNum type="arabicPeriod"/>
            </a:pPr>
            <a:r>
              <a:rPr lang="en-US" sz="2100" dirty="0"/>
              <a:t>Create directory “practice” in your home directory</a:t>
            </a:r>
          </a:p>
          <a:p>
            <a:pPr marL="514350" lvl="0" indent="-514350" rtl="0">
              <a:spcBef>
                <a:spcPts val="640"/>
              </a:spcBef>
              <a:spcAft>
                <a:spcPts val="0"/>
              </a:spcAft>
              <a:buClr>
                <a:schemeClr val="dk1"/>
              </a:buClr>
              <a:buSzPts val="3200"/>
              <a:buFont typeface="Calibri"/>
              <a:buAutoNum type="arabicPeriod"/>
            </a:pPr>
            <a:r>
              <a:rPr lang="en-US" sz="2100" dirty="0"/>
              <a:t>Inside directory “practice” create files </a:t>
            </a:r>
            <a:r>
              <a:rPr lang="en-US" sz="2100" dirty="0" err="1"/>
              <a:t>p.a</a:t>
            </a:r>
            <a:r>
              <a:rPr lang="en-US" sz="2100" dirty="0"/>
              <a:t> and </a:t>
            </a:r>
            <a:r>
              <a:rPr lang="en-US" sz="2100" dirty="0" err="1"/>
              <a:t>p.b</a:t>
            </a:r>
            <a:endParaRPr lang="en-US" sz="2100" dirty="0"/>
          </a:p>
          <a:p>
            <a:pPr marL="514350" lvl="0" indent="-514350" rtl="0">
              <a:spcBef>
                <a:spcPts val="640"/>
              </a:spcBef>
              <a:spcAft>
                <a:spcPts val="0"/>
              </a:spcAft>
              <a:buClr>
                <a:schemeClr val="dk1"/>
              </a:buClr>
              <a:buSzPts val="3200"/>
              <a:buFont typeface="Calibri"/>
              <a:buAutoNum type="arabicPeriod"/>
            </a:pPr>
            <a:r>
              <a:rPr lang="en-US" sz="2100" dirty="0"/>
              <a:t>Create a copy of file </a:t>
            </a:r>
            <a:r>
              <a:rPr lang="en-US" sz="2100" dirty="0" err="1"/>
              <a:t>p.a</a:t>
            </a:r>
            <a:r>
              <a:rPr lang="en-US" sz="2100" dirty="0"/>
              <a:t>(</a:t>
            </a:r>
            <a:r>
              <a:rPr lang="en-US" sz="2100" dirty="0" err="1"/>
              <a:t>p_copy.a</a:t>
            </a:r>
            <a:r>
              <a:rPr lang="en-US" sz="2100" dirty="0"/>
              <a:t>) and rename file </a:t>
            </a:r>
            <a:r>
              <a:rPr lang="en-US" sz="2100" dirty="0" err="1"/>
              <a:t>p.b</a:t>
            </a:r>
            <a:r>
              <a:rPr lang="en-US" sz="2100" dirty="0"/>
              <a:t> (new name : </a:t>
            </a:r>
            <a:r>
              <a:rPr lang="en-US" sz="2100" dirty="0" err="1"/>
              <a:t>practice.b</a:t>
            </a:r>
            <a:r>
              <a:rPr lang="en-US" sz="2100" dirty="0"/>
              <a:t>)</a:t>
            </a:r>
          </a:p>
          <a:p>
            <a:pPr marL="514350" lvl="0" indent="-514350" rtl="0">
              <a:spcBef>
                <a:spcPts val="640"/>
              </a:spcBef>
              <a:spcAft>
                <a:spcPts val="0"/>
              </a:spcAft>
              <a:buClr>
                <a:schemeClr val="dk1"/>
              </a:buClr>
              <a:buSzPts val="3200"/>
              <a:buFont typeface="Calibri"/>
              <a:buAutoNum type="arabicPeriod"/>
            </a:pPr>
            <a:r>
              <a:rPr lang="en-US" sz="2100" dirty="0"/>
              <a:t>Delete all files ending with b</a:t>
            </a:r>
          </a:p>
          <a:p>
            <a:pPr marL="514350" lvl="0" indent="-514350" rtl="0">
              <a:spcBef>
                <a:spcPts val="640"/>
              </a:spcBef>
              <a:spcAft>
                <a:spcPts val="0"/>
              </a:spcAft>
              <a:buClr>
                <a:schemeClr val="dk1"/>
              </a:buClr>
              <a:buSzPts val="3200"/>
              <a:buFont typeface="Calibri"/>
              <a:buAutoNum type="arabicPeriod"/>
            </a:pPr>
            <a:r>
              <a:rPr lang="en-US" sz="2100" dirty="0"/>
              <a:t>BWA: use the .fa files as a guide to make your own reference seq and reads to run your own alignments.</a:t>
            </a:r>
          </a:p>
          <a:p>
            <a:pPr marL="0" lvl="0" indent="0" rtl="0">
              <a:spcBef>
                <a:spcPts val="640"/>
              </a:spcBef>
              <a:spcAft>
                <a:spcPts val="0"/>
              </a:spcAft>
              <a:buClr>
                <a:schemeClr val="dk1"/>
              </a:buClr>
              <a:buSzPts val="3200"/>
              <a:buNone/>
            </a:pPr>
            <a:endParaRPr lang="en-US" sz="2100" dirty="0"/>
          </a:p>
        </p:txBody>
      </p:sp>
      <p:sp>
        <p:nvSpPr>
          <p:cNvPr id="94" name="Rectangle 93">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Oval 95">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37" name="Google Shape;537;p63"/>
          <p:cNvPicPr preferRelativeResize="0"/>
          <p:nvPr/>
        </p:nvPicPr>
        <p:blipFill>
          <a:blip r:embed="rId3"/>
          <a:stretch>
            <a:fillRect/>
          </a:stretch>
        </p:blipFill>
        <p:spPr>
          <a:xfrm>
            <a:off x="6568729" y="2865141"/>
            <a:ext cx="1255925" cy="1143455"/>
          </a:xfrm>
          <a:prstGeom prst="rect">
            <a:avLst/>
          </a:prstGeom>
          <a:noFill/>
        </p:spPr>
      </p:pic>
      <p:sp>
        <p:nvSpPr>
          <p:cNvPr id="536" name="Google Shape;536;p63"/>
          <p:cNvSpPr txBox="1">
            <a:spLocks noGrp="1"/>
          </p:cNvSpPr>
          <p:nvPr>
            <p:ph type="sldNum" idx="12"/>
          </p:nvPr>
        </p:nvSpPr>
        <p:spPr>
          <a:xfrm>
            <a:off x="7576075" y="6415760"/>
            <a:ext cx="759278"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US" sz="700">
                <a:solidFill>
                  <a:srgbClr val="FFFFFF"/>
                </a:solidFill>
              </a:rPr>
              <a:pPr marL="0" lvl="0" indent="0" rtl="0">
                <a:lnSpc>
                  <a:spcPct val="90000"/>
                </a:lnSpc>
                <a:spcBef>
                  <a:spcPts val="0"/>
                </a:spcBef>
                <a:spcAft>
                  <a:spcPts val="600"/>
                </a:spcAft>
                <a:buClr>
                  <a:srgbClr val="000000"/>
                </a:buClr>
                <a:buFont typeface="Arial"/>
                <a:buNone/>
              </a:pPr>
              <a:t>67</a:t>
            </a:fld>
            <a:endParaRPr lang="en-US" sz="7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p:nvSpPr>
          <p:cNvPr id="84" name="Freeform: Shape 8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Google Shape;139;p19"/>
          <p:cNvSpPr txBox="1">
            <a:spLocks noGrp="1"/>
          </p:cNvSpPr>
          <p:nvPr>
            <p:ph type="title"/>
          </p:nvPr>
        </p:nvSpPr>
        <p:spPr>
          <a:xfrm>
            <a:off x="647271" y="1012004"/>
            <a:ext cx="2562119" cy="4795408"/>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a:solidFill>
                  <a:srgbClr val="FFFFFF"/>
                </a:solidFill>
              </a:rPr>
              <a:t>Why Learn Unix?</a:t>
            </a:r>
          </a:p>
        </p:txBody>
      </p:sp>
      <p:sp>
        <p:nvSpPr>
          <p:cNvPr id="141" name="Google Shape;141;p19"/>
          <p:cNvSpPr txBox="1">
            <a:spLocks noGrp="1"/>
          </p:cNvSpPr>
          <p:nvPr>
            <p:ph type="sldNum" idx="12"/>
          </p:nvPr>
        </p:nvSpPr>
        <p:spPr>
          <a:xfrm>
            <a:off x="8044665" y="6356350"/>
            <a:ext cx="470685" cy="365125"/>
          </a:xfrm>
          <a:prstGeom prst="rect">
            <a:avLst/>
          </a:prstGeom>
        </p:spPr>
        <p:txBody>
          <a:bodyPr spcFirstLastPara="1" lIns="91425" tIns="45700" rIns="91425" bIns="45700" anchorCtr="0">
            <a:normAutofit/>
          </a:bodyPr>
          <a:lstStyle/>
          <a:p>
            <a:pPr marL="0" lvl="0" indent="0" rtl="0">
              <a:spcBef>
                <a:spcPts val="0"/>
              </a:spcBef>
              <a:spcAft>
                <a:spcPts val="600"/>
              </a:spcAft>
              <a:buClr>
                <a:srgbClr val="000000"/>
              </a:buClr>
              <a:buFont typeface="Arial"/>
              <a:buNone/>
            </a:pPr>
            <a:fld id="{00000000-1234-1234-1234-123412341234}" type="slidenum">
              <a:rPr lang="en-US" sz="1000">
                <a:solidFill>
                  <a:prstClr val="black">
                    <a:tint val="75000"/>
                  </a:prstClr>
                </a:solidFill>
              </a:rPr>
              <a:pPr marL="0" lvl="0" indent="0" rtl="0">
                <a:spcBef>
                  <a:spcPts val="0"/>
                </a:spcBef>
                <a:spcAft>
                  <a:spcPts val="600"/>
                </a:spcAft>
                <a:buClr>
                  <a:srgbClr val="000000"/>
                </a:buClr>
                <a:buFont typeface="Arial"/>
                <a:buNone/>
              </a:pPr>
              <a:t>7</a:t>
            </a:fld>
            <a:endParaRPr lang="en-US" sz="1000">
              <a:solidFill>
                <a:prstClr val="black">
                  <a:tint val="75000"/>
                </a:prstClr>
              </a:solidFill>
            </a:endParaRPr>
          </a:p>
        </p:txBody>
      </p:sp>
      <p:graphicFrame>
        <p:nvGraphicFramePr>
          <p:cNvPr id="143" name="Google Shape;140;p19">
            <a:extLst>
              <a:ext uri="{FF2B5EF4-FFF2-40B4-BE49-F238E27FC236}">
                <a16:creationId xmlns:a16="http://schemas.microsoft.com/office/drawing/2014/main" id="{830267F7-52B0-4BE2-823B-03E87743D3FD}"/>
              </a:ext>
            </a:extLst>
          </p:cNvPr>
          <p:cNvGraphicFramePr/>
          <p:nvPr>
            <p:extLst>
              <p:ext uri="{D42A27DB-BD31-4B8C-83A1-F6EECF244321}">
                <p14:modId xmlns:p14="http://schemas.microsoft.com/office/powerpoint/2010/main" val="3987788276"/>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
        <p:cNvGrpSpPr/>
        <p:nvPr/>
      </p:nvGrpSpPr>
      <p:grpSpPr>
        <a:xfrm>
          <a:off x="0" y="0"/>
          <a:ext cx="0" cy="0"/>
          <a:chOff x="0" y="0"/>
          <a:chExt cx="0" cy="0"/>
        </a:xfrm>
      </p:grpSpPr>
      <p:sp>
        <p:nvSpPr>
          <p:cNvPr id="92" name="Freeform: Shape 9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Google Shape;147;p20"/>
          <p:cNvSpPr txBox="1">
            <a:spLocks noGrp="1"/>
          </p:cNvSpPr>
          <p:nvPr>
            <p:ph type="title"/>
          </p:nvPr>
        </p:nvSpPr>
        <p:spPr>
          <a:xfrm>
            <a:off x="647271" y="1012004"/>
            <a:ext cx="2562119" cy="4795408"/>
          </a:xfrm>
          <a:prstGeom prst="rect">
            <a:avLst/>
          </a:prstGeom>
        </p:spPr>
        <p:txBody>
          <a:bodyPr spcFirstLastPara="1" lIns="91425" tIns="45700" rIns="91425" bIns="45700" anchorCtr="0">
            <a:normAutofit/>
          </a:bodyPr>
          <a:lstStyle/>
          <a:p>
            <a:pPr marL="0" lvl="0" indent="0" rtl="0">
              <a:spcBef>
                <a:spcPts val="0"/>
              </a:spcBef>
              <a:spcAft>
                <a:spcPts val="0"/>
              </a:spcAft>
              <a:buNone/>
            </a:pPr>
            <a:r>
              <a:rPr lang="en-US">
                <a:solidFill>
                  <a:srgbClr val="FFFFFF"/>
                </a:solidFill>
              </a:rPr>
              <a:t>Why not MS Excel?</a:t>
            </a:r>
          </a:p>
        </p:txBody>
      </p:sp>
      <p:sp>
        <p:nvSpPr>
          <p:cNvPr id="149" name="Google Shape;149;p20"/>
          <p:cNvSpPr txBox="1">
            <a:spLocks noGrp="1"/>
          </p:cNvSpPr>
          <p:nvPr>
            <p:ph type="sldNum" idx="12"/>
          </p:nvPr>
        </p:nvSpPr>
        <p:spPr>
          <a:xfrm>
            <a:off x="8044665" y="6356350"/>
            <a:ext cx="470685" cy="365125"/>
          </a:xfrm>
          <a:prstGeom prst="rect">
            <a:avLst/>
          </a:prstGeom>
        </p:spPr>
        <p:txBody>
          <a:bodyPr spcFirstLastPara="1" lIns="91425" tIns="45700" rIns="91425" bIns="45700" anchorCtr="0">
            <a:normAutofit/>
          </a:bodyPr>
          <a:lstStyle/>
          <a:p>
            <a:pPr marL="0" lvl="0" indent="0" rtl="0">
              <a:spcBef>
                <a:spcPts val="0"/>
              </a:spcBef>
              <a:spcAft>
                <a:spcPts val="600"/>
              </a:spcAft>
              <a:buClr>
                <a:srgbClr val="000000"/>
              </a:buClr>
              <a:buFont typeface="Arial"/>
              <a:buNone/>
            </a:pPr>
            <a:fld id="{00000000-1234-1234-1234-123412341234}" type="slidenum">
              <a:rPr lang="en-US" sz="1000">
                <a:solidFill>
                  <a:prstClr val="black">
                    <a:tint val="75000"/>
                  </a:prstClr>
                </a:solidFill>
              </a:rPr>
              <a:pPr marL="0" lvl="0" indent="0" rtl="0">
                <a:spcBef>
                  <a:spcPts val="0"/>
                </a:spcBef>
                <a:spcAft>
                  <a:spcPts val="600"/>
                </a:spcAft>
                <a:buClr>
                  <a:srgbClr val="000000"/>
                </a:buClr>
                <a:buFont typeface="Arial"/>
                <a:buNone/>
              </a:pPr>
              <a:t>8</a:t>
            </a:fld>
            <a:endParaRPr lang="en-US" sz="1000">
              <a:solidFill>
                <a:prstClr val="black">
                  <a:tint val="75000"/>
                </a:prstClr>
              </a:solidFill>
            </a:endParaRPr>
          </a:p>
        </p:txBody>
      </p:sp>
      <p:graphicFrame>
        <p:nvGraphicFramePr>
          <p:cNvPr id="151" name="Google Shape;148;p20">
            <a:extLst>
              <a:ext uri="{FF2B5EF4-FFF2-40B4-BE49-F238E27FC236}">
                <a16:creationId xmlns:a16="http://schemas.microsoft.com/office/drawing/2014/main" id="{7AE93AD9-3990-4433-B300-7E8EB338A9DC}"/>
              </a:ext>
            </a:extLst>
          </p:cNvPr>
          <p:cNvGraphicFramePr/>
          <p:nvPr>
            <p:extLst>
              <p:ext uri="{D42A27DB-BD31-4B8C-83A1-F6EECF244321}">
                <p14:modId xmlns:p14="http://schemas.microsoft.com/office/powerpoint/2010/main" val="358020695"/>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xfrm>
            <a:off x="491490" y="365125"/>
            <a:ext cx="3840085" cy="1692794"/>
          </a:xfrm>
          <a:prstGeom prst="rect">
            <a:avLst/>
          </a:prstGeom>
        </p:spPr>
        <p:txBody>
          <a:bodyPr spcFirstLastPara="1" lIns="91425" tIns="45700" rIns="91425" bIns="45700" anchorCtr="0">
            <a:normAutofit/>
          </a:bodyPr>
          <a:lstStyle/>
          <a:p>
            <a:pPr marL="0" lvl="0" indent="0" rtl="0">
              <a:spcBef>
                <a:spcPts val="0"/>
              </a:spcBef>
              <a:spcAft>
                <a:spcPts val="0"/>
              </a:spcAft>
              <a:buNone/>
            </a:pPr>
            <a:r>
              <a:rPr lang="en-US"/>
              <a:t>What is Unix?</a:t>
            </a:r>
          </a:p>
        </p:txBody>
      </p:sp>
      <p:cxnSp>
        <p:nvCxnSpPr>
          <p:cNvPr id="100" name="Straight Arrow Connector 9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7" name="Google Shape;157;p21"/>
          <p:cNvSpPr txBox="1">
            <a:spLocks noGrp="1"/>
          </p:cNvSpPr>
          <p:nvPr>
            <p:ph type="body" idx="1"/>
          </p:nvPr>
        </p:nvSpPr>
        <p:spPr>
          <a:xfrm>
            <a:off x="491490" y="2575034"/>
            <a:ext cx="3840085" cy="3462228"/>
          </a:xfrm>
          <a:prstGeom prst="rect">
            <a:avLst/>
          </a:prstGeom>
        </p:spPr>
        <p:txBody>
          <a:bodyPr spcFirstLastPara="1" lIns="91425" tIns="45700" rIns="91425" bIns="45700" anchorCtr="0">
            <a:normAutofit/>
          </a:bodyPr>
          <a:lstStyle/>
          <a:p>
            <a:pPr marL="457200" lvl="0" indent="-419100" rtl="0">
              <a:spcBef>
                <a:spcPts val="360"/>
              </a:spcBef>
              <a:spcAft>
                <a:spcPts val="0"/>
              </a:spcAft>
              <a:buSzPts val="3000"/>
              <a:buChar char="•"/>
            </a:pPr>
            <a:r>
              <a:rPr lang="en-US" sz="1800" dirty="0"/>
              <a:t>UNIX-like system (</a:t>
            </a:r>
            <a:r>
              <a:rPr lang="en-US" sz="1800" dirty="0" err="1"/>
              <a:t>e.g</a:t>
            </a:r>
            <a:r>
              <a:rPr lang="en-US" sz="1800" dirty="0"/>
              <a:t> Linux, Ubuntu) is a type of operating system  that lack a </a:t>
            </a:r>
            <a:r>
              <a:rPr lang="en-US" sz="1800" b="1" dirty="0"/>
              <a:t>graphical interface</a:t>
            </a:r>
            <a:r>
              <a:rPr lang="en-US" sz="1800" dirty="0"/>
              <a:t> and require inputting code. </a:t>
            </a:r>
          </a:p>
          <a:p>
            <a:pPr marL="457200" lvl="0" indent="-419100" rtl="0">
              <a:spcBef>
                <a:spcPts val="0"/>
              </a:spcBef>
              <a:spcAft>
                <a:spcPts val="0"/>
              </a:spcAft>
              <a:buSzPts val="3000"/>
              <a:buChar char="•"/>
            </a:pPr>
            <a:r>
              <a:rPr lang="en-US" sz="1800" dirty="0"/>
              <a:t>UNIX environment is often is referred as command line interface opposed to graphical interface, which is common for Windows and MacOS. </a:t>
            </a:r>
          </a:p>
        </p:txBody>
      </p:sp>
      <p:sp>
        <p:nvSpPr>
          <p:cNvPr id="159" name="Google Shape;159;p21"/>
          <p:cNvSpPr txBox="1">
            <a:spLocks noGrp="1"/>
          </p:cNvSpPr>
          <p:nvPr>
            <p:ph type="sldNum" idx="12"/>
          </p:nvPr>
        </p:nvSpPr>
        <p:spPr>
          <a:xfrm>
            <a:off x="5206365" y="6356350"/>
            <a:ext cx="874395" cy="365125"/>
          </a:xfrm>
          <a:prstGeom prst="rect">
            <a:avLst/>
          </a:prstGeom>
        </p:spPr>
        <p:txBody>
          <a:bodyPr spcFirstLastPara="1" lIns="91425" tIns="45700" rIns="91425" bIns="45700" anchorCtr="0">
            <a:normAutofit/>
          </a:bodyPr>
          <a:lstStyle/>
          <a:p>
            <a:pPr marL="0" lvl="0" indent="0" rtl="0">
              <a:spcBef>
                <a:spcPts val="0"/>
              </a:spcBef>
              <a:spcAft>
                <a:spcPts val="600"/>
              </a:spcAft>
              <a:buClr>
                <a:srgbClr val="000000"/>
              </a:buClr>
              <a:buFont typeface="Arial"/>
              <a:buNone/>
            </a:pPr>
            <a:fld id="{00000000-1234-1234-1234-123412341234}" type="slidenum">
              <a:rPr lang="en-US"/>
              <a:pPr marL="0" lvl="0" indent="0" rtl="0">
                <a:spcBef>
                  <a:spcPts val="0"/>
                </a:spcBef>
                <a:spcAft>
                  <a:spcPts val="600"/>
                </a:spcAft>
                <a:buClr>
                  <a:srgbClr val="000000"/>
                </a:buClr>
                <a:buFont typeface="Arial"/>
                <a:buNone/>
              </a:pPr>
              <a:t>9</a:t>
            </a:fld>
            <a:endParaRPr lang="en-US"/>
          </a:p>
        </p:txBody>
      </p:sp>
      <p:pic>
        <p:nvPicPr>
          <p:cNvPr id="158" name="Google Shape;158;p21"/>
          <p:cNvPicPr preferRelativeResize="0"/>
          <p:nvPr/>
        </p:nvPicPr>
        <p:blipFill rotWithShape="1">
          <a:blip r:embed="rId3"/>
          <a:srcRect r="26356"/>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2772</Words>
  <Application>Microsoft Macintosh PowerPoint</Application>
  <PresentationFormat>On-screen Show (4:3)</PresentationFormat>
  <Paragraphs>522</Paragraphs>
  <Slides>67</Slides>
  <Notes>45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67</vt:i4>
      </vt:variant>
    </vt:vector>
  </HeadingPairs>
  <TitlesOfParts>
    <vt:vector size="71" baseType="lpstr">
      <vt:lpstr>Arial</vt:lpstr>
      <vt:lpstr>Calibri</vt:lpstr>
      <vt:lpstr>Courier New</vt:lpstr>
      <vt:lpstr>Office Theme</vt:lpstr>
      <vt:lpstr>Introduction to UNIX command-line </vt:lpstr>
      <vt:lpstr>Introduction to UNIX command-line </vt:lpstr>
      <vt:lpstr>Learning Objectives</vt:lpstr>
      <vt:lpstr>Introduction to UNIX Command Line: Learning Objectives</vt:lpstr>
      <vt:lpstr>Do biomedical researchers have to become programmers?</vt:lpstr>
      <vt:lpstr>Why Learn Unix?</vt:lpstr>
      <vt:lpstr>Why Learn Unix?</vt:lpstr>
      <vt:lpstr>Why not MS Excel?</vt:lpstr>
      <vt:lpstr>What is Unix?</vt:lpstr>
      <vt:lpstr>The Unix Shell</vt:lpstr>
      <vt:lpstr>Unix File System</vt:lpstr>
      <vt:lpstr>Home directory</vt:lpstr>
      <vt:lpstr>Command: pwd</vt:lpstr>
      <vt:lpstr>How to run UNIX</vt:lpstr>
      <vt:lpstr>Why?</vt:lpstr>
      <vt:lpstr>Steps</vt:lpstr>
      <vt:lpstr>Colaboratory - Google</vt:lpstr>
      <vt:lpstr>Run jupyter notebook</vt:lpstr>
      <vt:lpstr>Run UNIX command in notebook </vt:lpstr>
      <vt:lpstr>Add new code cell </vt:lpstr>
      <vt:lpstr>Upload files </vt:lpstr>
      <vt:lpstr>You can run any UNIX command now </vt:lpstr>
      <vt:lpstr>Command: mkdir</vt:lpstr>
      <vt:lpstr>Command: cd</vt:lpstr>
      <vt:lpstr>Command: cd</vt:lpstr>
      <vt:lpstr>Let’s practice</vt:lpstr>
      <vt:lpstr>PowerPoint Presentation</vt:lpstr>
      <vt:lpstr>Let’s practice</vt:lpstr>
      <vt:lpstr>Create a text file</vt:lpstr>
      <vt:lpstr>Command : ls</vt:lpstr>
      <vt:lpstr>Command : ls</vt:lpstr>
      <vt:lpstr>Let’s practice!</vt:lpstr>
      <vt:lpstr>How to know more?</vt:lpstr>
      <vt:lpstr>Command : man</vt:lpstr>
      <vt:lpstr>PowerPoint Presentation</vt:lpstr>
      <vt:lpstr>General Syntax: * </vt:lpstr>
      <vt:lpstr>Displaying a file</vt:lpstr>
      <vt:lpstr>Command: cat</vt:lpstr>
      <vt:lpstr>Command: less</vt:lpstr>
      <vt:lpstr>Let’s practice!</vt:lpstr>
      <vt:lpstr>Command: head</vt:lpstr>
      <vt:lpstr>Command: tail</vt:lpstr>
      <vt:lpstr>Let’s practice!</vt:lpstr>
      <vt:lpstr>File Commands</vt:lpstr>
      <vt:lpstr>Copy</vt:lpstr>
      <vt:lpstr>Let’s practice</vt:lpstr>
      <vt:lpstr>Command: mv</vt:lpstr>
      <vt:lpstr>Symbolic Links</vt:lpstr>
      <vt:lpstr>Good to know</vt:lpstr>
      <vt:lpstr>Command: rm</vt:lpstr>
      <vt:lpstr>Good to know</vt:lpstr>
      <vt:lpstr>Intro to Sequence Alignment</vt:lpstr>
      <vt:lpstr>Our Data</vt:lpstr>
      <vt:lpstr>Our goal</vt:lpstr>
      <vt:lpstr>Sequence Alignment with BWA</vt:lpstr>
      <vt:lpstr>1. Download BWA package, SAMTOOLS, reference and sequences to align: </vt:lpstr>
      <vt:lpstr>What’s inside</vt:lpstr>
      <vt:lpstr>2. Install tools</vt:lpstr>
      <vt:lpstr>3. Create Reference Index: </vt:lpstr>
      <vt:lpstr>4. Align Reads to Reference Genome and output to Sam file </vt:lpstr>
      <vt:lpstr>5. Convert Sam file to Bam file using samtools: </vt:lpstr>
      <vt:lpstr>6. View alignments that matched to reference sequence from the bam file: </vt:lpstr>
      <vt:lpstr>Interpreting BWA Alignment Data</vt:lpstr>
      <vt:lpstr>HIV Positive?</vt:lpstr>
      <vt:lpstr>Understanding the CIGAR</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UNIX command-line </dc:title>
  <dc:creator>Aaron Karlsberg</dc:creator>
  <cp:lastModifiedBy>Aaron Karlsberg</cp:lastModifiedBy>
  <cp:revision>1</cp:revision>
  <dcterms:created xsi:type="dcterms:W3CDTF">2019-10-26T02:29:35Z</dcterms:created>
  <dcterms:modified xsi:type="dcterms:W3CDTF">2019-10-26T02:31:34Z</dcterms:modified>
</cp:coreProperties>
</file>